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2" r:id="rId4"/>
  </p:sldMasterIdLst>
  <p:notesMasterIdLst>
    <p:notesMasterId r:id="rId16"/>
  </p:notesMasterIdLst>
  <p:handoutMasterIdLst>
    <p:handoutMasterId r:id="rId17"/>
  </p:handoutMasterIdLst>
  <p:sldIdLst>
    <p:sldId id="274" r:id="rId5"/>
    <p:sldId id="263" r:id="rId6"/>
    <p:sldId id="276" r:id="rId7"/>
    <p:sldId id="275" r:id="rId8"/>
    <p:sldId id="262" r:id="rId9"/>
    <p:sldId id="277" r:id="rId10"/>
    <p:sldId id="273" r:id="rId11"/>
    <p:sldId id="278" r:id="rId12"/>
    <p:sldId id="269" r:id="rId13"/>
    <p:sldId id="279" r:id="rId14"/>
    <p:sldId id="265" r:id="rId15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B900"/>
    <a:srgbClr val="0000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7CE84F3-28C3-443E-9E96-99CF82512B7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048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D307674E-3F0D-4F9B-8D5C-2785DA1E2A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5EAB3D1-74A8-45AE-8413-9B012F2797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27BB9E-F1B7-4756-A045-65DF2565CAAB}" type="datetime1">
              <a:rPr lang="ru-RU" smtClean="0"/>
              <a:t>28.02.2021</a:t>
            </a:fld>
            <a:endParaRPr lang="ru-RU" dirty="0"/>
          </a:p>
        </p:txBody>
      </p:sp>
      <p:sp>
        <p:nvSpPr>
          <p:cNvPr id="4" name="Нижний колонтитул 3">
            <a:extLst>
              <a:ext uri="{FF2B5EF4-FFF2-40B4-BE49-F238E27FC236}">
                <a16:creationId xmlns="" xmlns:a16="http://schemas.microsoft.com/office/drawing/2014/main" id="{48A9AB1E-7BD6-4E4D-95B1-A0289BE03A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F63E539E-AF9E-42F4-8757-BA7E826CF6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57A3A8-0DAF-4370-8B2E-3B0CEF8CA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841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3DE4E-2164-4CA1-84A7-69D1A1CD65BA}" type="datetime1">
              <a:rPr lang="ru-RU" smtClean="0"/>
              <a:pPr/>
              <a:t>28.02.2021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5F972E0-5198-46C6-8EFE-44A646AD96E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3569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/>
              <a:t>Шаблон для учащихся, помогающий подготовить экскурсию в определенное место для представления другим учащимся. Содержит указания для учащихся о необходимых элементах для каждого слайда и рекомендуемое содержимое.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34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 можете использовать этот тип слайдов для текста, изображений, фигур и таблиц, чтобы добавлять сведения другим способом. Продублируйте этот слайд, чтобы добавить дополнительные изображения важных мест назначения для вашей экскурсии.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597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230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644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243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042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78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34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096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760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 можете использовать этот тип слайдов для текста, изображений, фигур и таблиц, чтобы добавлять сведения другим способом. Продублируйте этот слайд, чтобы добавить дополнительные изображения важных мест назначения для вашей экскурсии.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83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9FA3EEC-8F4E-42B8-ABC9-2DBDAFB862F2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2F0A33C-B6D6-454E-A4EA-5198AC78DEE3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7" name="Текст 16">
            <a:extLst>
              <a:ext uri="{FF2B5EF4-FFF2-40B4-BE49-F238E27FC236}">
                <a16:creationId xmlns="" xmlns:a16="http://schemas.microsoft.com/office/drawing/2014/main" id="{B941F392-55E3-4875-A0A8-7C2B611343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65359" y="599983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8" name="Текст 16">
            <a:extLst>
              <a:ext uri="{FF2B5EF4-FFF2-40B4-BE49-F238E27FC236}">
                <a16:creationId xmlns="" xmlns:a16="http://schemas.microsoft.com/office/drawing/2014/main" id="{792D370F-01D2-4F21-BE9F-9951674A65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5594" y="1242501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9" name="Текст 16">
            <a:extLst>
              <a:ext uri="{FF2B5EF4-FFF2-40B4-BE49-F238E27FC236}">
                <a16:creationId xmlns="" xmlns:a16="http://schemas.microsoft.com/office/drawing/2014/main" id="{F0D26AC6-BA38-4193-A559-9227287583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65359" y="1885019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="" xmlns:a16="http://schemas.microsoft.com/office/drawing/2014/main" id="{E8BC1B5E-B477-4CD0-996D-5614FE4B3F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7184" y="1238157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White">
          <a:xfrm>
            <a:off x="4311650" y="1512376"/>
            <a:ext cx="3568700" cy="1809943"/>
          </a:xfrm>
          <a:noFill/>
          <a:ln w="38100">
            <a:noFill/>
          </a:ln>
        </p:spPr>
        <p:txBody>
          <a:bodyPr lIns="274320" rIns="274320" rtlCol="0" anchor="ctr" anchorCtr="0">
            <a:normAutofit/>
          </a:bodyPr>
          <a:lstStyle>
            <a:lvl1pPr algn="ctr">
              <a:defRPr sz="3800" cap="none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11650" y="3322319"/>
            <a:ext cx="3568700" cy="2023304"/>
          </a:xfrm>
          <a:noFill/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530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0A9D9A-DB3B-41C8-AF35-5D24019B86E1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BE4AA6-ED36-4D3B-ABD8-3BA6059C308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44516" y="1127369"/>
            <a:ext cx="4703084" cy="1188720"/>
          </a:xfrm>
          <a:noFill/>
          <a:ln>
            <a:noFill/>
          </a:ln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D94707B9-0409-43FA-B052-6AE401D767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4516" y="2263081"/>
            <a:ext cx="4702968" cy="3909119"/>
          </a:xfrm>
          <a:noFill/>
          <a:ln>
            <a:noFill/>
          </a:ln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 algn="ctr">
              <a:buNone/>
              <a:defRPr>
                <a:solidFill>
                  <a:schemeClr val="bg1"/>
                </a:solidFill>
              </a:defRPr>
            </a:lvl2pPr>
            <a:lvl3pPr marL="457200" indent="0" algn="ctr">
              <a:buNone/>
              <a:defRPr>
                <a:solidFill>
                  <a:schemeClr val="bg1"/>
                </a:solidFill>
              </a:defRPr>
            </a:lvl3pPr>
            <a:lvl4pPr marL="685800" indent="0" algn="ctr">
              <a:buNone/>
              <a:defRPr>
                <a:solidFill>
                  <a:schemeClr val="bg1"/>
                </a:solidFill>
              </a:defRPr>
            </a:lvl4pPr>
            <a:lvl5pPr marL="9144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5256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24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F52862-FA21-4082-A5CB-99952CFD89C4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8737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раздел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268440A-E3ED-426B-A1F8-1D7557F9584D}"/>
              </a:ext>
            </a:extLst>
          </p:cNvPr>
          <p:cNvSpPr/>
          <p:nvPr userDrawn="1"/>
        </p:nvSpPr>
        <p:spPr>
          <a:xfrm>
            <a:off x="0" y="3648173"/>
            <a:ext cx="12192000" cy="3209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White">
          <a:xfrm>
            <a:off x="1600200" y="1887121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098A16-5D9D-4D43-8B60-6D8B59D5ECC7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49634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">
          <a:noFill/>
          <a:ln>
            <a:solidFill>
              <a:schemeClr val="accent2"/>
            </a:solidFill>
          </a:ln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19B068-F729-40F7-B380-93481482F105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 9">
            <a:extLst>
              <a:ext uri="{FF2B5EF4-FFF2-40B4-BE49-F238E27FC236}">
                <a16:creationId xmlns="" xmlns:a16="http://schemas.microsoft.com/office/drawing/2014/main" id="{C0B668FB-6A04-4C02-A197-0044D616A95A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8643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">
          <a:noFill/>
          <a:ln>
            <a:noFill/>
          </a:ln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5764BD-B901-4975-BF59-058D88186A27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9" name="Нижний колонтитул 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Прямоугольник 10">
            <a:extLst>
              <a:ext uri="{FF2B5EF4-FFF2-40B4-BE49-F238E27FC236}">
                <a16:creationId xmlns="" xmlns:a16="http://schemas.microsoft.com/office/drawing/2014/main" id="{E972FC25-236C-4A4E-83A6-4EBE36B8339C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95522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fld id="{2CB1EF75-4955-4A98-870F-65854237CFDE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Заголовок 9"/>
          <p:cNvSpPr>
            <a:spLocks noGrp="1"/>
          </p:cNvSpPr>
          <p:nvPr>
            <p:ph type="title"/>
          </p:nvPr>
        </p:nvSpPr>
        <p:spPr bwMode="gray">
          <a:noFill/>
          <a:ln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 4">
            <a:extLst>
              <a:ext uri="{FF2B5EF4-FFF2-40B4-BE49-F238E27FC236}">
                <a16:creationId xmlns="" xmlns:a16="http://schemas.microsoft.com/office/drawing/2014/main" id="{7CC6D812-2BC4-484A-A3B0-D751943CA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4927" y="2313433"/>
            <a:ext cx="4270248" cy="704088"/>
          </a:xfrm>
        </p:spPr>
        <p:txBody>
          <a:bodyPr rtlCol="0" anchor="b"/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74450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 rtlCol="0"/>
          <a:lstStyle/>
          <a:p>
            <a:pPr rtl="0"/>
            <a:fld id="{D8F5BC31-E757-4D45-98F7-9341DFC98F7F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1" name="Прямоугольник 20">
            <a:extLst>
              <a:ext uri="{FF2B5EF4-FFF2-40B4-BE49-F238E27FC236}">
                <a16:creationId xmlns=""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C8A7AD-2B2B-4A1B-8A04-1B822384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6313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63720D-7F75-460A-8556-A3CF4526D302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3018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">
          <a:xfrm>
            <a:off x="688624" y="594360"/>
            <a:ext cx="10893775" cy="1962150"/>
          </a:xfrm>
          <a:noFill/>
          <a:ln w="38100">
            <a:solidFill>
              <a:schemeClr val="bg1"/>
            </a:solidFill>
          </a:ln>
        </p:spPr>
        <p:txBody>
          <a:bodyPr lIns="72000" tIns="72000" rIns="72000" bIns="72000" rtlCol="0" anchor="t" anchorCtr="0">
            <a:normAutofit/>
          </a:bodyPr>
          <a:lstStyle>
            <a:lvl1pPr algn="l">
              <a:defRPr sz="4000" cap="none" spc="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108" y="2084071"/>
            <a:ext cx="10883292" cy="3501154"/>
          </a:xfrm>
        </p:spPr>
        <p:txBody>
          <a:bodyPr numCol="2" spcCol="108000" rtlCol="0">
            <a:normAutofit/>
          </a:bodyPr>
          <a:lstStyle>
            <a:lvl1pPr marL="2286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6858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3pPr>
            <a:lvl4pPr marL="9144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4pPr>
            <a:lvl5pPr marL="11430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>
          <a:xfrm>
            <a:off x="7256090" y="6234888"/>
            <a:ext cx="2025832" cy="323968"/>
          </a:xfrm>
        </p:spPr>
        <p:txBody>
          <a:bodyPr rtlCol="0"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B8CDE760-8488-4707-9705-F99F75C3097E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>
          <a:xfrm>
            <a:off x="2895599" y="6238816"/>
            <a:ext cx="4229101" cy="320040"/>
          </a:xfrm>
        </p:spPr>
        <p:txBody>
          <a:bodyPr rtlCol="0"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16161" y="5804577"/>
            <a:ext cx="365760" cy="365760"/>
          </a:xfrm>
        </p:spPr>
        <p:txBody>
          <a:bodyPr rtlCol="0"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42F0A33C-B6D6-454E-A4EA-5198AC78DEE3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C5B8FA8-6A22-40E7-B3E9-A963C93B51FA}"/>
              </a:ext>
            </a:extLst>
          </p:cNvPr>
          <p:cNvSpPr/>
          <p:nvPr userDrawn="1"/>
        </p:nvSpPr>
        <p:spPr>
          <a:xfrm>
            <a:off x="-15240" y="2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5820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подзаголовок и три изображения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 5">
            <a:extLst>
              <a:ext uri="{FF2B5EF4-FFF2-40B4-BE49-F238E27FC236}">
                <a16:creationId xmlns="" xmlns:a16="http://schemas.microsoft.com/office/drawing/2014/main" id="{5B634A45-4F6E-4E7E-A6D7-E30CC149DF79}"/>
              </a:ext>
            </a:extLst>
          </p:cNvPr>
          <p:cNvSpPr/>
          <p:nvPr userDrawn="1"/>
        </p:nvSpPr>
        <p:spPr>
          <a:xfrm>
            <a:off x="0" y="2423160"/>
            <a:ext cx="12192000" cy="443912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="" xmlns:a16="http://schemas.microsoft.com/office/drawing/2014/main" id="{3A725127-1EDA-41FB-9345-CD609971402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3479" y="2952166"/>
            <a:ext cx="2880000" cy="2880000"/>
          </a:xfrm>
          <a:ln w="38100">
            <a:solidFill>
              <a:srgbClr val="FFFFFF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15" name="Рисунок 6">
            <a:extLst>
              <a:ext uri="{FF2B5EF4-FFF2-40B4-BE49-F238E27FC236}">
                <a16:creationId xmlns="" xmlns:a16="http://schemas.microsoft.com/office/drawing/2014/main" id="{45910403-693E-46B1-890E-692928E72B7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488521" y="2952166"/>
            <a:ext cx="2880000" cy="2880000"/>
          </a:xfrm>
          <a:ln w="38100">
            <a:solidFill>
              <a:srgbClr val="FFFFFF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5309" y="6238816"/>
            <a:ext cx="2753746" cy="323968"/>
          </a:xfrm>
        </p:spPr>
        <p:txBody>
          <a:bodyPr rtlCol="0"/>
          <a:lstStyle/>
          <a:p>
            <a:pPr rtl="0"/>
            <a:fld id="{31E39C75-ABE1-49F3-8A86-E6BD755CA5BA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807720" y="6238816"/>
            <a:ext cx="5901189" cy="32004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322802" y="6217920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344A571C-BD72-4598-B89C-F24CC99E0066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807747" y="289559"/>
            <a:ext cx="10564350" cy="1127761"/>
          </a:xfrm>
          <a:noFill/>
          <a:ln>
            <a:noFill/>
          </a:ln>
        </p:spPr>
        <p:txBody>
          <a:bodyPr rtlCol="0" anchor="b" anchorCtr="1"/>
          <a:lstStyle>
            <a:lvl1pPr>
              <a:defRPr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Рисунок 6">
            <a:extLst>
              <a:ext uri="{FF2B5EF4-FFF2-40B4-BE49-F238E27FC236}">
                <a16:creationId xmlns="" xmlns:a16="http://schemas.microsoft.com/office/drawing/2014/main" id="{6759A834-A403-4050-9F3D-ABDDC9182E9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56000" y="2952166"/>
            <a:ext cx="2880000" cy="2880000"/>
          </a:xfrm>
          <a:ln w="38100">
            <a:solidFill>
              <a:srgbClr val="FFFFFF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="" xmlns:a16="http://schemas.microsoft.com/office/drawing/2014/main" id="{B0AC4720-7B75-40C4-BE31-CB8EBA0AAF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7720" y="1493521"/>
            <a:ext cx="10561319" cy="1127762"/>
          </a:xfrm>
          <a:noFill/>
        </p:spPr>
        <p:txBody>
          <a:bodyPr rtlCol="0" anchor="t" anchorCtr="1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/>
            </a:lvl1pPr>
            <a:lvl2pPr marL="228600" indent="0" algn="ctr">
              <a:buNone/>
              <a:defRPr sz="20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2000"/>
            </a:lvl4pPr>
            <a:lvl5pPr marL="914400" indent="0" algn="ctr">
              <a:buNone/>
              <a:defRPr sz="20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2995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карты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5B1E50CE-2A10-414D-A44D-9CE008E33B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0" y="0"/>
            <a:ext cx="12192000" cy="6858000"/>
          </a:xfrm>
          <a:solidFill>
            <a:schemeClr val="tx1"/>
          </a:solidFill>
        </p:spPr>
        <p:txBody>
          <a:bodyPr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11" name="Прямоугольник 10">
            <a:extLst>
              <a:ext uri="{FF2B5EF4-FFF2-40B4-BE49-F238E27FC236}">
                <a16:creationId xmlns="" xmlns:a16="http://schemas.microsoft.com/office/drawing/2014/main" id="{32BFBB01-2158-40AB-B652-ED00805909B1}"/>
              </a:ext>
            </a:extLst>
          </p:cNvPr>
          <p:cNvSpPr/>
          <p:nvPr userDrawn="1"/>
        </p:nvSpPr>
        <p:spPr>
          <a:xfrm rot="5400000">
            <a:off x="5657999" y="340659"/>
            <a:ext cx="864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fld id="{43EFECB2-99C9-4295-9EF7-114CB9353260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>
          <a:xfrm>
            <a:off x="1251855" y="6236208"/>
            <a:ext cx="5901189" cy="320040"/>
          </a:xfrm>
        </p:spPr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29A01CDD-F399-4646-90ED-E57A0E609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7748789" y="246231"/>
            <a:ext cx="3787891" cy="957729"/>
          </a:xfrm>
          <a:noFill/>
          <a:ln>
            <a:noFill/>
          </a:ln>
        </p:spPr>
        <p:txBody>
          <a:bodyPr rtlCol="0" anchor="b" anchorCtr="0">
            <a:normAutofit/>
          </a:bodyPr>
          <a:lstStyle>
            <a:lvl1pPr algn="r">
              <a:defRPr sz="4000" b="0" cap="none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10" name="Текст 9">
            <a:extLst>
              <a:ext uri="{FF2B5EF4-FFF2-40B4-BE49-F238E27FC236}">
                <a16:creationId xmlns="" xmlns:a16="http://schemas.microsoft.com/office/drawing/2014/main" id="{C452D643-DA50-4240-9810-A9BBB97288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92439" y="1343510"/>
            <a:ext cx="3383905" cy="4472513"/>
          </a:xfrm>
        </p:spPr>
        <p:txBody>
          <a:bodyPr rtlCol="0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228600" indent="0" algn="r">
              <a:buNone/>
              <a:defRPr sz="2000">
                <a:solidFill>
                  <a:schemeClr val="bg1"/>
                </a:solidFill>
              </a:defRPr>
            </a:lvl2pPr>
            <a:lvl3pPr marL="457200" indent="0" algn="r">
              <a:buNone/>
              <a:defRPr sz="2000">
                <a:solidFill>
                  <a:schemeClr val="bg1"/>
                </a:solidFill>
              </a:defRPr>
            </a:lvl3pPr>
            <a:lvl4pPr marL="685800" indent="0" algn="r">
              <a:buNone/>
              <a:defRPr sz="2000">
                <a:solidFill>
                  <a:schemeClr val="bg1"/>
                </a:solidFill>
              </a:defRPr>
            </a:lvl4pPr>
            <a:lvl5pPr marL="914400" indent="0" algn="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59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White">
          <a:xfrm>
            <a:off x="883920" y="592183"/>
            <a:ext cx="5750440" cy="1810379"/>
          </a:xfrm>
          <a:noFill/>
          <a:ln>
            <a:noFill/>
          </a:ln>
        </p:spPr>
        <p:txBody>
          <a:bodyPr lIns="0" rtlCol="0" anchor="t" anchorCtr="0">
            <a:noAutofit/>
          </a:bodyPr>
          <a:lstStyle>
            <a:lvl1pPr marL="0" indent="0" algn="l" defTabSz="0">
              <a:buFont typeface="Arial" panose="020B0604020202020204" pitchFamily="34" charset="0"/>
              <a:buNone/>
              <a:defRPr sz="4000" cap="none" spc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497200" y="0"/>
            <a:ext cx="5700896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 bwMode="white">
          <a:xfrm>
            <a:off x="632071" y="2417802"/>
            <a:ext cx="5297398" cy="3710855"/>
          </a:xfrm>
        </p:spPr>
        <p:txBody>
          <a:bodyPr rtlCol="0" anchor="t" anchorCtr="1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E03CA99C-20A3-4EAD-8F2E-0C8510B6563E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9" name="Нижний колонтитул 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9130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13">
            <a:extLst>
              <a:ext uri="{FF2B5EF4-FFF2-40B4-BE49-F238E27FC236}">
                <a16:creationId xmlns="" xmlns:a16="http://schemas.microsoft.com/office/drawing/2014/main" id="{1C226BE6-63BD-4193-A5B9-87DBDF176AB9}"/>
              </a:ext>
            </a:extLst>
          </p:cNvPr>
          <p:cNvSpPr/>
          <p:nvPr userDrawn="1"/>
        </p:nvSpPr>
        <p:spPr>
          <a:xfrm rot="5400000">
            <a:off x="5712000" y="-5718344"/>
            <a:ext cx="756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White">
          <a:xfrm>
            <a:off x="4175220" y="3508040"/>
            <a:ext cx="3841560" cy="3420000"/>
          </a:xfrm>
          <a:noFill/>
          <a:ln>
            <a:noFill/>
          </a:ln>
        </p:spPr>
        <p:txBody>
          <a:bodyPr rtlCol="0" anchor="ctr" anchorCtr="1">
            <a:noAutofit/>
          </a:bodyPr>
          <a:lstStyle>
            <a:lvl1pPr algn="l">
              <a:defRPr sz="240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4860" y="1005840"/>
            <a:ext cx="3497580" cy="5593080"/>
          </a:xfrm>
        </p:spPr>
        <p:txBody>
          <a:bodyPr rtlCol="0"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>
          <a:xfrm>
            <a:off x="8629149" y="6254056"/>
            <a:ext cx="2753746" cy="323968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78CA97FE-A350-434E-823F-25F81DC2E92B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30175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>
          <a:xfrm>
            <a:off x="11566642" y="6233160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Текст 3">
            <a:extLst>
              <a:ext uri="{FF2B5EF4-FFF2-40B4-BE49-F238E27FC236}">
                <a16:creationId xmlns="" xmlns:a16="http://schemas.microsoft.com/office/drawing/2014/main" id="{A010B646-69BD-42FF-80B8-7A065EA6A28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293917" y="996684"/>
            <a:ext cx="3497580" cy="5593080"/>
          </a:xfrm>
        </p:spPr>
        <p:txBody>
          <a:bodyPr rtlCol="0"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054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2B21E085-4E62-4EC9-A5F1-16523F195915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6942215" y="426720"/>
            <a:ext cx="4699941" cy="1188720"/>
          </a:xfrm>
          <a:noFill/>
          <a:ln>
            <a:noFill/>
          </a:ln>
        </p:spPr>
        <p:txBody>
          <a:bodyPr rtlCol="0"/>
          <a:lstStyle>
            <a:lvl1pPr algn="l">
              <a:defRPr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FFCDFB3A-4CE3-463F-8C40-B15E3F5CFC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48876" y="1818152"/>
            <a:ext cx="4045844" cy="4277848"/>
          </a:xfrm>
          <a:noFill/>
        </p:spPr>
        <p:txBody>
          <a:bodyPr rtlCol="0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28600" indent="0" algn="l">
              <a:buNone/>
              <a:defRPr>
                <a:solidFill>
                  <a:schemeClr val="tx1"/>
                </a:solidFill>
              </a:defRPr>
            </a:lvl2pPr>
            <a:lvl3pPr marL="457200" indent="0" algn="l">
              <a:buNone/>
              <a:defRPr>
                <a:solidFill>
                  <a:schemeClr val="tx1"/>
                </a:solidFill>
              </a:defRPr>
            </a:lvl3pPr>
            <a:lvl4pPr marL="685800" indent="0" algn="l">
              <a:buNone/>
              <a:defRPr>
                <a:solidFill>
                  <a:schemeClr val="tx1"/>
                </a:solidFill>
              </a:defRPr>
            </a:lvl4pPr>
            <a:lvl5pPr marL="9144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 rtlCol="0"/>
          <a:lstStyle/>
          <a:p>
            <a:pPr rtl="0"/>
            <a:fld id="{19E973B4-A6A3-4BB8-AB20-DA56B6449782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7D356109-298D-4C51-9DC7-DC74594DC22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2155" y="396240"/>
            <a:ext cx="5927725" cy="5989638"/>
          </a:xfrm>
          <a:ln w="38100">
            <a:solidFill>
              <a:schemeClr val="accent2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Прямоугольник 20">
            <a:extLst>
              <a:ext uri="{FF2B5EF4-FFF2-40B4-BE49-F238E27FC236}">
                <a16:creationId xmlns=""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9" name="Прямая соединительная линия 8" descr="Декоративный элемент">
            <a:extLst>
              <a:ext uri="{FF2B5EF4-FFF2-40B4-BE49-F238E27FC236}">
                <a16:creationId xmlns="" xmlns:a16="http://schemas.microsoft.com/office/drawing/2014/main" id="{167C85F9-C124-4D12-B4AC-317A35D715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41749" y="1720670"/>
            <a:ext cx="3780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94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подпись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BDE53EE8-1567-4A1C-B5FB-9243D17B161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145CB378-10E3-4D4E-82B7-47858EDEE5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62827" y="543339"/>
            <a:ext cx="5040000" cy="5765661"/>
          </a:xfrm>
          <a:ln w="38100"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537045" y="6358084"/>
            <a:ext cx="2753746" cy="323968"/>
          </a:xfrm>
        </p:spPr>
        <p:txBody>
          <a:bodyPr rtlCol="0"/>
          <a:lstStyle/>
          <a:p>
            <a:pPr rtl="0"/>
            <a:fld id="{70878BA5-EA29-47BD-ACEB-F168BCB11ECA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>
          <a:xfrm>
            <a:off x="704361" y="6382908"/>
            <a:ext cx="5901189" cy="32004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74538" y="6337188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AA2BF3C7-5EFF-4508-B560-D9A68D3F722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704361" y="164690"/>
            <a:ext cx="4593772" cy="2624056"/>
          </a:xfrm>
          <a:noFill/>
          <a:ln>
            <a:noFill/>
          </a:ln>
        </p:spPr>
        <p:txBody>
          <a:bodyPr rtlCol="0" anchor="t" anchorCtr="0">
            <a:noAutofit/>
          </a:bodyPr>
          <a:lstStyle>
            <a:lvl1pPr>
              <a:defRPr sz="400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37D64B51-A9B6-4A76-949F-576993124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361" y="3233530"/>
            <a:ext cx="4593771" cy="2902590"/>
          </a:xfrm>
        </p:spPr>
        <p:txBody>
          <a:bodyPr rtlCol="0">
            <a:normAutofit/>
          </a:bodyPr>
          <a:lstStyle>
            <a:lvl1pPr marL="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1pPr>
            <a:lvl2pPr marL="2286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3pPr>
            <a:lvl4pPr marL="6858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4pPr>
            <a:lvl5pPr marL="9144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0011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White">
          <a:xfrm>
            <a:off x="6712900" y="407684"/>
            <a:ext cx="4910096" cy="2257167"/>
          </a:xfrm>
          <a:noFill/>
          <a:ln>
            <a:noFill/>
          </a:ln>
        </p:spPr>
        <p:txBody>
          <a:bodyPr rtlCol="0" anchor="ctr" anchorCtr="0">
            <a:normAutofit/>
          </a:bodyPr>
          <a:lstStyle>
            <a:lvl1pPr algn="l">
              <a:defRPr sz="40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 bwMode="white">
          <a:xfrm>
            <a:off x="6780414" y="3019130"/>
            <a:ext cx="4584265" cy="3159033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B6E2DB-3040-4F1F-A6C1-5CB896D6FE51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2" name="Объект 2">
            <a:extLst>
              <a:ext uri="{FF2B5EF4-FFF2-40B4-BE49-F238E27FC236}">
                <a16:creationId xmlns="" xmlns:a16="http://schemas.microsoft.com/office/drawing/2014/main" id="{1FEC71D9-8368-4022-BA35-B43400F92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20" y="407684"/>
            <a:ext cx="5625849" cy="577047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8916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5824195F-CF6F-427B-889F-F10374FB4ABE}" type="datetime1">
              <a:rPr lang="ru-RU" noProof="0" smtClean="0"/>
              <a:t>28.02.2021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5314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79" r:id="rId4"/>
    <p:sldLayoutId id="2147483681" r:id="rId5"/>
    <p:sldLayoutId id="2147483690" r:id="rId6"/>
    <p:sldLayoutId id="2147483666" r:id="rId7"/>
    <p:sldLayoutId id="2147483687" r:id="rId8"/>
    <p:sldLayoutId id="2147483680" r:id="rId9"/>
    <p:sldLayoutId id="2147483688" r:id="rId10"/>
    <p:sldLayoutId id="2147483673" r:id="rId11"/>
    <p:sldLayoutId id="2147483692" r:id="rId12"/>
    <p:sldLayoutId id="2147483674" r:id="rId13"/>
    <p:sldLayoutId id="2147483676" r:id="rId14"/>
    <p:sldLayoutId id="2147483677" r:id="rId15"/>
    <p:sldLayoutId id="2147483691" r:id="rId16"/>
    <p:sldLayoutId id="214748368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spc="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 2" descr="Большой каньон">
            <a:extLst>
              <a:ext uri="{FF2B5EF4-FFF2-40B4-BE49-F238E27FC236}">
                <a16:creationId xmlns="" xmlns:a16="http://schemas.microsoft.com/office/drawing/2014/main" id="{D4DB4774-6C88-4182-9622-B0F68F5AC5B3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2"/>
            <a:ext cx="12192000" cy="6876000"/>
          </a:xfrm>
          <a:prstGeom prst="rect">
            <a:avLst/>
          </a:prstGeom>
        </p:spPr>
      </p:pic>
      <p:sp>
        <p:nvSpPr>
          <p:cNvPr id="54" name="Прямоугольник 53" descr="Декоративный элемент">
            <a:extLst>
              <a:ext uri="{FF2B5EF4-FFF2-40B4-BE49-F238E27FC236}">
                <a16:creationId xmlns="" xmlns:a16="http://schemas.microsoft.com/office/drawing/2014/main" id="{73785415-E552-4742-B0A5-FC1ECF293E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2961446" y="1396319"/>
            <a:ext cx="6416351" cy="3852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37" name="Заголовок 36">
            <a:extLst>
              <a:ext uri="{FF2B5EF4-FFF2-40B4-BE49-F238E27FC236}">
                <a16:creationId xmlns="" xmlns:a16="http://schemas.microsoft.com/office/drawing/2014/main" id="{1C44CABD-3945-420B-A1E8-0D3E5F523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053" y="1512376"/>
            <a:ext cx="5975797" cy="1809943"/>
          </a:xfrm>
        </p:spPr>
        <p:txBody>
          <a:bodyPr rtlCol="0">
            <a:noAutofit/>
          </a:bodyPr>
          <a:lstStyle/>
          <a:p>
            <a:r>
              <a:rPr lang="ru-RU" sz="4800" b="1" dirty="0"/>
              <a:t>«Динозавры </a:t>
            </a:r>
            <a:r>
              <a:rPr lang="en-US" sz="4800" b="1" dirty="0" smtClean="0"/>
              <a:t>XXI</a:t>
            </a:r>
            <a:r>
              <a:rPr lang="ru-RU" sz="4800" b="1" dirty="0" smtClean="0"/>
              <a:t> </a:t>
            </a:r>
            <a:r>
              <a:rPr lang="ru-RU" sz="4800" b="1" dirty="0"/>
              <a:t>века»</a:t>
            </a:r>
            <a:endParaRPr lang="ru-RU" sz="5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Подзаголовок 37">
            <a:extLst>
              <a:ext uri="{FF2B5EF4-FFF2-40B4-BE49-F238E27FC236}">
                <a16:creationId xmlns="" xmlns:a16="http://schemas.microsoft.com/office/drawing/2014/main" id="{6ED6B106-CA53-428B-8BF0-1BC5768C0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053" y="3387755"/>
            <a:ext cx="5975797" cy="1703640"/>
          </a:xfrm>
        </p:spPr>
        <p:txBody>
          <a:bodyPr rtlCol="0">
            <a:normAutofit/>
          </a:bodyPr>
          <a:lstStyle/>
          <a:p>
            <a:pPr rtl="0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Сергеев Дмитрий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Денисович</a:t>
            </a:r>
          </a:p>
          <a:p>
            <a:pPr rtl="0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Подготовительная группа №1</a:t>
            </a:r>
            <a:endParaRPr lang="ru-RU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Прямая соединительная линия 26" descr="Декоративный элемент">
            <a:extLst>
              <a:ext uri="{FF2B5EF4-FFF2-40B4-BE49-F238E27FC236}">
                <a16:creationId xmlns="" xmlns:a16="http://schemas.microsoft.com/office/drawing/2014/main" id="{AB7897E6-775C-4603-8153-D078160E1E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607121" y="3672168"/>
            <a:ext cx="295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 67" descr="Декоративный элемент">
            <a:extLst>
              <a:ext uri="{FF2B5EF4-FFF2-40B4-BE49-F238E27FC236}">
                <a16:creationId xmlns="" xmlns:a16="http://schemas.microsoft.com/office/drawing/2014/main" id="{7EF755C8-D22F-4585-A846-467B938E12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42000" y="1437564"/>
            <a:ext cx="3708000" cy="3982873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34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 18" descr="Декоративный элемент">
            <a:extLst>
              <a:ext uri="{FF2B5EF4-FFF2-40B4-BE49-F238E27FC236}">
                <a16:creationId xmlns="" xmlns:a16="http://schemas.microsoft.com/office/drawing/2014/main" id="{E7CA0621-717C-4BE7-AA89-263F3E2C51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765183" y="0"/>
            <a:ext cx="742681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sp>
        <p:nvSpPr>
          <p:cNvPr id="6" name="Текст 5">
            <a:extLst>
              <a:ext uri="{FF2B5EF4-FFF2-40B4-BE49-F238E27FC236}">
                <a16:creationId xmlns="" xmlns:a16="http://schemas.microsoft.com/office/drawing/2014/main" id="{F4B20246-8F91-4C8B-87D3-C25A74AE7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93972" y="4788276"/>
            <a:ext cx="7060067" cy="2583180"/>
          </a:xfrm>
        </p:spPr>
        <p:txBody>
          <a:bodyPr rtlCol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800" dirty="0"/>
              <a:t>Крокодилы — самые близкие из родственников динозавров, дожившие до наших дней, их </a:t>
            </a:r>
            <a:endParaRPr lang="ru-RU" sz="2800" dirty="0" smtClean="0"/>
          </a:p>
          <a:p>
            <a:pPr algn="ctr">
              <a:spcBef>
                <a:spcPts val="0"/>
              </a:spcBef>
            </a:pPr>
            <a:r>
              <a:rPr lang="ru-RU" sz="2800" dirty="0" smtClean="0"/>
              <a:t>общие </a:t>
            </a:r>
            <a:r>
              <a:rPr lang="ru-RU" sz="2800" dirty="0"/>
              <a:t>предки – текодонты.  </a:t>
            </a:r>
            <a:r>
              <a:rPr lang="ru-RU" dirty="0"/>
              <a:t>  </a:t>
            </a:r>
            <a:endParaRPr lang="ru-RU" dirty="0"/>
          </a:p>
        </p:txBody>
      </p:sp>
      <p:grpSp>
        <p:nvGrpSpPr>
          <p:cNvPr id="20" name="Группа 19" descr="Декоративный элемент">
            <a:extLst>
              <a:ext uri="{FF2B5EF4-FFF2-40B4-BE49-F238E27FC236}">
                <a16:creationId xmlns="" xmlns:a16="http://schemas.microsoft.com/office/drawing/2014/main" id="{102A00D8-5A4C-491C-AFE5-6972131052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230303" y="242247"/>
            <a:ext cx="4534880" cy="6412119"/>
            <a:chOff x="4578588" y="945159"/>
            <a:chExt cx="6866430" cy="5220801"/>
          </a:xfrm>
        </p:grpSpPr>
        <p:cxnSp>
          <p:nvCxnSpPr>
            <p:cNvPr id="21" name="Прямая соединительная линия 20">
              <a:extLst>
                <a:ext uri="{FF2B5EF4-FFF2-40B4-BE49-F238E27FC236}">
                  <a16:creationId xmlns="" xmlns:a16="http://schemas.microsoft.com/office/drawing/2014/main" id="{2C2273CB-1593-4424-8A44-A1FCA1768665}"/>
                </a:ext>
              </a:extLst>
            </p:cNvPr>
            <p:cNvCxnSpPr/>
            <p:nvPr/>
          </p:nvCxnSpPr>
          <p:spPr>
            <a:xfrm>
              <a:off x="4578599" y="945159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31243644-F05E-4B84-903A-131D8057B82C}"/>
                </a:ext>
              </a:extLst>
            </p:cNvPr>
            <p:cNvCxnSpPr/>
            <p:nvPr/>
          </p:nvCxnSpPr>
          <p:spPr>
            <a:xfrm>
              <a:off x="4578588" y="6154475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 22">
              <a:extLst>
                <a:ext uri="{FF2B5EF4-FFF2-40B4-BE49-F238E27FC236}">
                  <a16:creationId xmlns="" xmlns:a16="http://schemas.microsoft.com/office/drawing/2014/main" id="{84B151F7-0FFD-491E-9444-733F58518F3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Группа 23" descr="Декоративный элемент">
            <a:extLst>
              <a:ext uri="{FF2B5EF4-FFF2-40B4-BE49-F238E27FC236}">
                <a16:creationId xmlns="" xmlns:a16="http://schemas.microsoft.com/office/drawing/2014/main" id="{73816130-6E62-41EF-B818-D7CD343704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10800000" flipH="1" flipV="1">
            <a:off x="4776482" y="229367"/>
            <a:ext cx="7196100" cy="6400875"/>
            <a:chOff x="4577230" y="945960"/>
            <a:chExt cx="6868007" cy="5220000"/>
          </a:xfrm>
        </p:grpSpPr>
        <p:cxnSp>
          <p:nvCxnSpPr>
            <p:cNvPr id="25" name="Прямая соединительная линия 24">
              <a:extLst>
                <a:ext uri="{FF2B5EF4-FFF2-40B4-BE49-F238E27FC236}">
                  <a16:creationId xmlns="" xmlns:a16="http://schemas.microsoft.com/office/drawing/2014/main" id="{57DFD76A-70E0-4D6D-954C-5AEB8FE1478E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="" xmlns:a16="http://schemas.microsoft.com/office/drawing/2014/main" id="{2F87696A-69E6-496F-A96D-C6AABB0D0BA7}"/>
                </a:ext>
              </a:extLst>
            </p:cNvPr>
            <p:cNvCxnSpPr/>
            <p:nvPr/>
          </p:nvCxnSpPr>
          <p:spPr>
            <a:xfrm>
              <a:off x="4577230" y="615979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="" xmlns:a16="http://schemas.microsoft.com/office/drawing/2014/main" id="{01474182-5FDA-4398-BBE0-0D676C45628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Равнобедренный треугольник 38" descr="Декоративный элемент">
            <a:extLst>
              <a:ext uri="{FF2B5EF4-FFF2-40B4-BE49-F238E27FC236}">
                <a16:creationId xmlns="" xmlns:a16="http://schemas.microsoft.com/office/drawing/2014/main" id="{B8447291-9832-4B76-BD34-EE4A5E1E96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10696001" y="5351954"/>
            <a:ext cx="1260000" cy="1260000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972" y="345931"/>
            <a:ext cx="6931271" cy="4528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07" y="371688"/>
            <a:ext cx="4313924" cy="617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9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14C0AF-0C99-49B8-B848-73442FA8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50" y="592183"/>
            <a:ext cx="5750440" cy="5383614"/>
          </a:xfrm>
        </p:spPr>
        <p:txBody>
          <a:bodyPr rtlCol="0"/>
          <a:lstStyle/>
          <a:p>
            <a:pPr algn="ctr"/>
            <a:r>
              <a:rPr lang="ru-RU" sz="3600" dirty="0" smtClean="0"/>
              <a:t>Считается</a:t>
            </a:r>
            <a:r>
              <a:rPr lang="ru-RU" sz="3600" dirty="0"/>
              <a:t>, что птицы произошли от </a:t>
            </a:r>
            <a:r>
              <a:rPr lang="ru-RU" sz="3600" dirty="0" err="1"/>
              <a:t>тероподов</a:t>
            </a:r>
            <a:r>
              <a:rPr lang="ru-RU" sz="3600" dirty="0"/>
              <a:t> более 150 миллионов лет назад. Строение скелетов древних птиц и мелких </a:t>
            </a:r>
            <a:r>
              <a:rPr lang="ru-RU" sz="3600" dirty="0" err="1"/>
              <a:t>тероподов</a:t>
            </a:r>
            <a:r>
              <a:rPr lang="ru-RU" sz="3600" dirty="0"/>
              <a:t> похожи</a:t>
            </a:r>
            <a:r>
              <a:rPr lang="ru-RU" sz="3600" dirty="0" smtClean="0"/>
              <a:t>.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 </a:t>
            </a:r>
            <a:r>
              <a:rPr lang="ru-RU" b="1" dirty="0"/>
              <a:t>Птицы- это прямые потомки динозавров.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8" name="Группа 7" descr="Декоративный элемент">
            <a:extLst>
              <a:ext uri="{FF2B5EF4-FFF2-40B4-BE49-F238E27FC236}">
                <a16:creationId xmlns="" xmlns:a16="http://schemas.microsoft.com/office/drawing/2014/main" id="{EFE30D8E-3C8D-4EC6-9EC0-49EEC65D3D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394323" y="365760"/>
            <a:ext cx="6102876" cy="6126480"/>
            <a:chOff x="4266631" y="945960"/>
            <a:chExt cx="7178609" cy="5226240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1612A650-2C8A-4D4F-8C56-7E8C716CB428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D87B35CA-924E-4B0B-8992-FCA9B56F0710}"/>
                </a:ext>
              </a:extLst>
            </p:cNvPr>
            <p:cNvCxnSpPr/>
            <p:nvPr/>
          </p:nvCxnSpPr>
          <p:spPr>
            <a:xfrm>
              <a:off x="4266631" y="6172200"/>
              <a:ext cx="716047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="" xmlns:a16="http://schemas.microsoft.com/office/drawing/2014/main" id="{37967EA4-E543-4682-9FBC-5EB0A4DED4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29" y="0"/>
            <a:ext cx="5769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96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 17" descr="Декоративный элемент">
            <a:extLst>
              <a:ext uri="{FF2B5EF4-FFF2-40B4-BE49-F238E27FC236}">
                <a16:creationId xmlns="" xmlns:a16="http://schemas.microsoft.com/office/drawing/2014/main" id="{067AF930-F598-4747-9605-0A838ED2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5400000" flipH="1">
            <a:off x="4743216" y="-3976630"/>
            <a:ext cx="2705567" cy="11429999"/>
            <a:chOff x="4578818" y="945960"/>
            <a:chExt cx="6880587" cy="5226241"/>
          </a:xfrm>
        </p:grpSpPr>
        <p:cxnSp>
          <p:nvCxnSpPr>
            <p:cNvPr id="19" name="Прямая соединительная линия 18">
              <a:extLst>
                <a:ext uri="{FF2B5EF4-FFF2-40B4-BE49-F238E27FC236}">
                  <a16:creationId xmlns="" xmlns:a16="http://schemas.microsoft.com/office/drawing/2014/main" id="{21D710A3-26CD-4F84-A4D0-36F61290B609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="" xmlns:a16="http://schemas.microsoft.com/office/drawing/2014/main" id="{341FF842-56E6-401D-9231-6DA71802EEF0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 20">
              <a:extLst>
                <a:ext uri="{FF2B5EF4-FFF2-40B4-BE49-F238E27FC236}">
                  <a16:creationId xmlns="" xmlns:a16="http://schemas.microsoft.com/office/drawing/2014/main" id="{92A67031-41E7-43C9-8962-AD5A25383D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Группа 21" descr="Декоративный элемент">
            <a:extLst>
              <a:ext uri="{FF2B5EF4-FFF2-40B4-BE49-F238E27FC236}">
                <a16:creationId xmlns="" xmlns:a16="http://schemas.microsoft.com/office/drawing/2014/main" id="{094F297F-EFDC-486B-84B0-60452DD9DD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4108500" y="-1068998"/>
            <a:ext cx="3938452" cy="11430000"/>
            <a:chOff x="4578818" y="945960"/>
            <a:chExt cx="6880587" cy="5226241"/>
          </a:xfrm>
        </p:grpSpPr>
        <p:cxnSp>
          <p:nvCxnSpPr>
            <p:cNvPr id="23" name="Прямая соединительная линия 22">
              <a:extLst>
                <a:ext uri="{FF2B5EF4-FFF2-40B4-BE49-F238E27FC236}">
                  <a16:creationId xmlns=""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 24">
              <a:extLst>
                <a:ext uri="{FF2B5EF4-FFF2-40B4-BE49-F238E27FC236}">
                  <a16:creationId xmlns=""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" name="Прямая соединительная линия 4" descr="Декоративный элемент">
            <a:extLst>
              <a:ext uri="{FF2B5EF4-FFF2-40B4-BE49-F238E27FC236}">
                <a16:creationId xmlns="" xmlns:a16="http://schemas.microsoft.com/office/drawing/2014/main" id="{32CF6C65-9676-4BE4-A507-1A1EC5CCD8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54824" y="2223153"/>
            <a:ext cx="10296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4649" y="415496"/>
            <a:ext cx="11521673" cy="1894665"/>
          </a:xfrm>
        </p:spPr>
        <p:txBody>
          <a:bodyPr/>
          <a:lstStyle/>
          <a:p>
            <a:r>
              <a:rPr lang="ru-RU" dirty="0"/>
              <a:t>Динозавры – это древние доисторические пресмыкающиеся (рептилии), которые принадлежат к подклассу архозавров. </a:t>
            </a:r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0"/>
          <a:stretch/>
        </p:blipFill>
        <p:spPr>
          <a:xfrm rot="5400000">
            <a:off x="847644" y="3158189"/>
            <a:ext cx="3829006" cy="26545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/>
          <a:stretch/>
        </p:blipFill>
        <p:spPr>
          <a:xfrm rot="5400000">
            <a:off x="4062720" y="3005679"/>
            <a:ext cx="3829008" cy="295961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r="8769"/>
          <a:stretch/>
        </p:blipFill>
        <p:spPr>
          <a:xfrm rot="5400000">
            <a:off x="7366792" y="3038091"/>
            <a:ext cx="3829007" cy="29098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38313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Заголовок 66">
            <a:extLst>
              <a:ext uri="{FF2B5EF4-FFF2-40B4-BE49-F238E27FC236}">
                <a16:creationId xmlns="" xmlns:a16="http://schemas.microsoft.com/office/drawing/2014/main" id="{BC69CF52-F446-4370-9577-2EB5F30E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33" y="470606"/>
            <a:ext cx="11282965" cy="1127761"/>
          </a:xfrm>
        </p:spPr>
        <p:txBody>
          <a:bodyPr rtlCol="0"/>
          <a:lstStyle/>
          <a:p>
            <a:r>
              <a:rPr lang="ru-RU" b="1" i="1" dirty="0" smtClean="0"/>
              <a:t>Существуют </a:t>
            </a:r>
            <a:r>
              <a:rPr lang="ru-RU" b="1" i="1" dirty="0"/>
              <a:t>ли динозавры сегодня</a:t>
            </a:r>
            <a:r>
              <a:rPr lang="ru-RU" b="1" i="1" dirty="0" smtClean="0"/>
              <a:t>?</a:t>
            </a:r>
            <a:endParaRPr lang="ru-RU" dirty="0"/>
          </a:p>
        </p:txBody>
      </p:sp>
      <p:sp>
        <p:nvSpPr>
          <p:cNvPr id="68" name="Текст 67">
            <a:extLst>
              <a:ext uri="{FF2B5EF4-FFF2-40B4-BE49-F238E27FC236}">
                <a16:creationId xmlns="" xmlns:a16="http://schemas.microsoft.com/office/drawing/2014/main" id="{13381A64-D3D4-4D0D-A114-3AC5FB8E5D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r>
              <a:rPr lang="ru-RU" dirty="0"/>
              <a:t>Цель работы: выяснить, остались ли потомки динозавров на Земле.</a:t>
            </a:r>
          </a:p>
        </p:txBody>
      </p:sp>
      <p:grpSp>
        <p:nvGrpSpPr>
          <p:cNvPr id="18" name="Группа 17" descr="Декоративный элемент">
            <a:extLst>
              <a:ext uri="{FF2B5EF4-FFF2-40B4-BE49-F238E27FC236}">
                <a16:creationId xmlns="" xmlns:a16="http://schemas.microsoft.com/office/drawing/2014/main" id="{067AF930-F598-4747-9605-0A838ED2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5400000" flipH="1">
            <a:off x="4743216" y="-3976630"/>
            <a:ext cx="2705567" cy="11429999"/>
            <a:chOff x="4578818" y="945960"/>
            <a:chExt cx="6880587" cy="5226241"/>
          </a:xfrm>
        </p:grpSpPr>
        <p:cxnSp>
          <p:nvCxnSpPr>
            <p:cNvPr id="19" name="Прямая соединительная линия 18">
              <a:extLst>
                <a:ext uri="{FF2B5EF4-FFF2-40B4-BE49-F238E27FC236}">
                  <a16:creationId xmlns="" xmlns:a16="http://schemas.microsoft.com/office/drawing/2014/main" id="{21D710A3-26CD-4F84-A4D0-36F61290B609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="" xmlns:a16="http://schemas.microsoft.com/office/drawing/2014/main" id="{341FF842-56E6-401D-9231-6DA71802EEF0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 20">
              <a:extLst>
                <a:ext uri="{FF2B5EF4-FFF2-40B4-BE49-F238E27FC236}">
                  <a16:creationId xmlns="" xmlns:a16="http://schemas.microsoft.com/office/drawing/2014/main" id="{92A67031-41E7-43C9-8962-AD5A25383D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Группа 21" descr="Декоративный элемент">
            <a:extLst>
              <a:ext uri="{FF2B5EF4-FFF2-40B4-BE49-F238E27FC236}">
                <a16:creationId xmlns="" xmlns:a16="http://schemas.microsoft.com/office/drawing/2014/main" id="{094F297F-EFDC-486B-84B0-60452DD9DD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4127722" y="-1334239"/>
            <a:ext cx="3938452" cy="11430000"/>
            <a:chOff x="4578818" y="945960"/>
            <a:chExt cx="6880587" cy="5226241"/>
          </a:xfrm>
        </p:grpSpPr>
        <p:cxnSp>
          <p:nvCxnSpPr>
            <p:cNvPr id="23" name="Прямая соединительная линия 22">
              <a:extLst>
                <a:ext uri="{FF2B5EF4-FFF2-40B4-BE49-F238E27FC236}">
                  <a16:creationId xmlns=""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 24">
              <a:extLst>
                <a:ext uri="{FF2B5EF4-FFF2-40B4-BE49-F238E27FC236}">
                  <a16:creationId xmlns=""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" name="Прямая соединительная линия 4" descr="Декоративный элемент">
            <a:extLst>
              <a:ext uri="{FF2B5EF4-FFF2-40B4-BE49-F238E27FC236}">
                <a16:creationId xmlns="" xmlns:a16="http://schemas.microsoft.com/office/drawing/2014/main" id="{32CF6C65-9676-4BE4-A507-1A1EC5CCD8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38677" y="1433444"/>
            <a:ext cx="10296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9292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Заголовок 66">
            <a:extLst>
              <a:ext uri="{FF2B5EF4-FFF2-40B4-BE49-F238E27FC236}">
                <a16:creationId xmlns="" xmlns:a16="http://schemas.microsoft.com/office/drawing/2014/main" id="{BC69CF52-F446-4370-9577-2EB5F30E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33" y="470606"/>
            <a:ext cx="11282965" cy="1127761"/>
          </a:xfrm>
        </p:spPr>
        <p:txBody>
          <a:bodyPr rtlCol="0"/>
          <a:lstStyle/>
          <a:p>
            <a:r>
              <a:rPr lang="ru-RU" sz="4800" b="1" i="1" dirty="0" smtClean="0"/>
              <a:t>Популярные </a:t>
            </a:r>
            <a:r>
              <a:rPr lang="ru-RU" sz="4800" b="1" i="1" dirty="0"/>
              <a:t>виды динозавров</a:t>
            </a:r>
            <a:r>
              <a:rPr lang="ru-RU" sz="4800" b="1" i="1" dirty="0" smtClean="0"/>
              <a:t>:</a:t>
            </a:r>
            <a:endParaRPr lang="ru-RU" sz="4800" dirty="0"/>
          </a:p>
        </p:txBody>
      </p:sp>
      <p:sp>
        <p:nvSpPr>
          <p:cNvPr id="68" name="Текст 67">
            <a:extLst>
              <a:ext uri="{FF2B5EF4-FFF2-40B4-BE49-F238E27FC236}">
                <a16:creationId xmlns="" xmlns:a16="http://schemas.microsoft.com/office/drawing/2014/main" id="{13381A64-D3D4-4D0D-A114-3AC5FB8E5D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r>
              <a:rPr lang="ru-RU" sz="3200" i="1" dirty="0" smtClean="0"/>
              <a:t>тираннозавр</a:t>
            </a:r>
            <a:r>
              <a:rPr lang="ru-RU" sz="3200" i="1" dirty="0"/>
              <a:t>,  </a:t>
            </a:r>
            <a:r>
              <a:rPr lang="ru-RU" sz="3200" i="1" dirty="0" err="1"/>
              <a:t>аллозавр</a:t>
            </a:r>
            <a:r>
              <a:rPr lang="ru-RU" sz="3200" i="1" dirty="0"/>
              <a:t>, </a:t>
            </a:r>
            <a:r>
              <a:rPr lang="ru-RU" sz="3200" i="1" dirty="0" smtClean="0"/>
              <a:t>птеродактиль</a:t>
            </a:r>
            <a:endParaRPr lang="ru-RU" sz="3200" dirty="0"/>
          </a:p>
        </p:txBody>
      </p:sp>
      <p:grpSp>
        <p:nvGrpSpPr>
          <p:cNvPr id="18" name="Группа 17" descr="Декоративный элемент">
            <a:extLst>
              <a:ext uri="{FF2B5EF4-FFF2-40B4-BE49-F238E27FC236}">
                <a16:creationId xmlns="" xmlns:a16="http://schemas.microsoft.com/office/drawing/2014/main" id="{067AF930-F598-4747-9605-0A838ED2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5400000" flipH="1">
            <a:off x="4743216" y="-3976630"/>
            <a:ext cx="2705567" cy="11429999"/>
            <a:chOff x="4578818" y="945960"/>
            <a:chExt cx="6880587" cy="5226241"/>
          </a:xfrm>
        </p:grpSpPr>
        <p:cxnSp>
          <p:nvCxnSpPr>
            <p:cNvPr id="19" name="Прямая соединительная линия 18">
              <a:extLst>
                <a:ext uri="{FF2B5EF4-FFF2-40B4-BE49-F238E27FC236}">
                  <a16:creationId xmlns="" xmlns:a16="http://schemas.microsoft.com/office/drawing/2014/main" id="{21D710A3-26CD-4F84-A4D0-36F61290B609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="" xmlns:a16="http://schemas.microsoft.com/office/drawing/2014/main" id="{341FF842-56E6-401D-9231-6DA71802EEF0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 20">
              <a:extLst>
                <a:ext uri="{FF2B5EF4-FFF2-40B4-BE49-F238E27FC236}">
                  <a16:creationId xmlns="" xmlns:a16="http://schemas.microsoft.com/office/drawing/2014/main" id="{92A67031-41E7-43C9-8962-AD5A25383D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Группа 21" descr="Декоративный элемент">
            <a:extLst>
              <a:ext uri="{FF2B5EF4-FFF2-40B4-BE49-F238E27FC236}">
                <a16:creationId xmlns="" xmlns:a16="http://schemas.microsoft.com/office/drawing/2014/main" id="{094F297F-EFDC-486B-84B0-60452DD9DD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4127722" y="-1334239"/>
            <a:ext cx="3938452" cy="11430000"/>
            <a:chOff x="4578818" y="945960"/>
            <a:chExt cx="6880587" cy="5226241"/>
          </a:xfrm>
        </p:grpSpPr>
        <p:cxnSp>
          <p:nvCxnSpPr>
            <p:cNvPr id="23" name="Прямая соединительная линия 22">
              <a:extLst>
                <a:ext uri="{FF2B5EF4-FFF2-40B4-BE49-F238E27FC236}">
                  <a16:creationId xmlns=""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 24">
              <a:extLst>
                <a:ext uri="{FF2B5EF4-FFF2-40B4-BE49-F238E27FC236}">
                  <a16:creationId xmlns=""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" name="Прямая соединительная линия 4" descr="Декоративный элемент">
            <a:extLst>
              <a:ext uri="{FF2B5EF4-FFF2-40B4-BE49-F238E27FC236}">
                <a16:creationId xmlns="" xmlns:a16="http://schemas.microsoft.com/office/drawing/2014/main" id="{32CF6C65-9676-4BE4-A507-1A1EC5CCD8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38677" y="1433444"/>
            <a:ext cx="10296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4" r="17444"/>
          <a:stretch>
            <a:fillRect/>
          </a:stretch>
        </p:blipFill>
        <p:spPr>
          <a:xfrm>
            <a:off x="8123238" y="2560638"/>
            <a:ext cx="3522662" cy="3606800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 b="6278"/>
          <a:stretch>
            <a:fillRect/>
          </a:stretch>
        </p:blipFill>
        <p:spPr>
          <a:xfrm>
            <a:off x="528033" y="2560638"/>
            <a:ext cx="3611571" cy="3611571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5" r="13545"/>
          <a:stretch>
            <a:fillRect/>
          </a:stretch>
        </p:blipFill>
        <p:spPr>
          <a:xfrm>
            <a:off x="4263718" y="2560638"/>
            <a:ext cx="3711745" cy="3624609"/>
          </a:xfrm>
        </p:spPr>
      </p:pic>
    </p:spTree>
    <p:extLst>
      <p:ext uri="{BB962C8B-B14F-4D97-AF65-F5344CB8AC3E}">
        <p14:creationId xmlns:p14="http://schemas.microsoft.com/office/powerpoint/2010/main" val="1470298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79" y="216337"/>
            <a:ext cx="10676190" cy="1062507"/>
          </a:xfrm>
        </p:spPr>
        <p:txBody>
          <a:bodyPr rtlCol="0">
            <a:noAutofit/>
          </a:bodyPr>
          <a:lstStyle/>
          <a:p>
            <a:pPr rtl="0">
              <a:spcBef>
                <a:spcPts val="4200"/>
              </a:spcBef>
              <a:spcAft>
                <a:spcPts val="3000"/>
              </a:spcAft>
            </a:pPr>
            <a:r>
              <a:rPr lang="ru-RU" b="1" dirty="0" smtClean="0">
                <a:solidFill>
                  <a:schemeClr val="tx1"/>
                </a:solidFill>
              </a:rPr>
              <a:t>ЗАДАЧИ</a:t>
            </a:r>
            <a:r>
              <a:rPr lang="ru-RU" sz="4000" b="1" dirty="0" smtClean="0">
                <a:solidFill>
                  <a:schemeClr val="tx1"/>
                </a:solidFill>
              </a:rPr>
              <a:t>: 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sz="1050" dirty="0">
                <a:solidFill>
                  <a:schemeClr val="tx1"/>
                </a:solidFill>
              </a:rPr>
              <a:t/>
            </a:r>
            <a:br>
              <a:rPr lang="ru-RU" sz="1050" dirty="0">
                <a:solidFill>
                  <a:schemeClr val="tx1"/>
                </a:solidFill>
              </a:rPr>
            </a:br>
            <a:r>
              <a:rPr lang="ru-RU" sz="1050" dirty="0">
                <a:solidFill>
                  <a:schemeClr val="tx1"/>
                </a:solidFill>
              </a:rPr>
              <a:t/>
            </a:r>
            <a:br>
              <a:rPr lang="ru-RU" sz="1050" dirty="0">
                <a:solidFill>
                  <a:schemeClr val="tx1"/>
                </a:solidFill>
              </a:rPr>
            </a:br>
            <a:endParaRPr lang="ru-RU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021" y="931421"/>
            <a:ext cx="10883292" cy="4673082"/>
          </a:xfrm>
        </p:spPr>
        <p:txBody>
          <a:bodyPr numCol="1" spcCol="36000" rtlCol="0">
            <a:noAutofit/>
          </a:bodyPr>
          <a:lstStyle/>
          <a:p>
            <a:pPr algn="just"/>
            <a:r>
              <a:rPr lang="ru-RU" sz="2800" dirty="0" smtClean="0"/>
              <a:t>Изучить </a:t>
            </a:r>
            <a:r>
              <a:rPr lang="ru-RU" sz="2800" dirty="0"/>
              <a:t>информацию </a:t>
            </a:r>
            <a:r>
              <a:rPr lang="ru-RU" sz="2800" dirty="0" smtClean="0"/>
              <a:t>в различных источниках;</a:t>
            </a:r>
            <a:endParaRPr lang="ru-RU" sz="2800" dirty="0"/>
          </a:p>
          <a:p>
            <a:pPr algn="just"/>
            <a:r>
              <a:rPr lang="ru-RU" sz="2800" dirty="0" smtClean="0"/>
              <a:t>Провести </a:t>
            </a:r>
            <a:r>
              <a:rPr lang="ru-RU" sz="2800" dirty="0"/>
              <a:t>группировку </a:t>
            </a:r>
            <a:r>
              <a:rPr lang="ru-RU" sz="2800" dirty="0" smtClean="0"/>
              <a:t>динозавров;</a:t>
            </a:r>
            <a:endParaRPr lang="ru-RU" sz="2800" dirty="0"/>
          </a:p>
          <a:p>
            <a:pPr algn="just"/>
            <a:r>
              <a:rPr lang="ru-RU" sz="2800" dirty="0" smtClean="0"/>
              <a:t>Выявить</a:t>
            </a:r>
            <a:r>
              <a:rPr lang="ru-RU" sz="2800" dirty="0"/>
              <a:t>, существуют ли сегодня </a:t>
            </a:r>
            <a:r>
              <a:rPr lang="ru-RU" sz="2800" dirty="0" smtClean="0"/>
              <a:t>потомки </a:t>
            </a:r>
            <a:r>
              <a:rPr lang="ru-RU" sz="2800" dirty="0"/>
              <a:t>динозавров.</a:t>
            </a:r>
          </a:p>
          <a:p>
            <a:pPr rtl="0"/>
            <a:endParaRPr lang="ru-RU" dirty="0"/>
          </a:p>
          <a:p>
            <a:pPr marL="0" indent="0" rtl="0">
              <a:spcBef>
                <a:spcPts val="0"/>
              </a:spcBef>
              <a:buNone/>
            </a:pPr>
            <a:r>
              <a:rPr lang="ru-RU" dirty="0" smtClean="0"/>
              <a:t> </a:t>
            </a:r>
            <a:endParaRPr lang="ru-RU" dirty="0"/>
          </a:p>
          <a:p>
            <a:pPr marL="228600" lvl="1" indent="0" rtl="0">
              <a:spcBef>
                <a:spcPts val="0"/>
              </a:spcBef>
              <a:buNone/>
            </a:pPr>
            <a:endParaRPr lang="ru-RU" dirty="0"/>
          </a:p>
        </p:txBody>
      </p:sp>
      <p:grpSp>
        <p:nvGrpSpPr>
          <p:cNvPr id="19" name="Группа 18" descr="Декоративный элемент">
            <a:extLst>
              <a:ext uri="{FF2B5EF4-FFF2-40B4-BE49-F238E27FC236}">
                <a16:creationId xmlns="" xmlns:a16="http://schemas.microsoft.com/office/drawing/2014/main" id="{D6D84601-5D04-4246-95A5-C178A6C74B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9932" y="618186"/>
            <a:ext cx="10899730" cy="5959540"/>
            <a:chOff x="699108" y="935360"/>
            <a:chExt cx="10750103" cy="5256000"/>
          </a:xfrm>
        </p:grpSpPr>
        <p:cxnSp>
          <p:nvCxnSpPr>
            <p:cNvPr id="17" name="Прямая соединительная линия 16">
              <a:extLst>
                <a:ext uri="{FF2B5EF4-FFF2-40B4-BE49-F238E27FC236}">
                  <a16:creationId xmlns="" xmlns:a16="http://schemas.microsoft.com/office/drawing/2014/main" id="{DDAC6016-1C3C-4BBF-88B5-BD903710BDAE}"/>
                </a:ext>
              </a:extLst>
            </p:cNvPr>
            <p:cNvCxnSpPr/>
            <p:nvPr/>
          </p:nvCxnSpPr>
          <p:spPr>
            <a:xfrm>
              <a:off x="3850968" y="937681"/>
              <a:ext cx="7598243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 20">
              <a:extLst>
                <a:ext uri="{FF2B5EF4-FFF2-40B4-BE49-F238E27FC236}">
                  <a16:creationId xmlns="" xmlns:a16="http://schemas.microsoft.com/office/drawing/2014/main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 21">
              <a:extLst>
                <a:ext uri="{FF2B5EF4-FFF2-40B4-BE49-F238E27FC236}">
                  <a16:creationId xmlns="" xmlns:a16="http://schemas.microsoft.com/office/drawing/2014/main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970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" name="Группа 8"/>
          <p:cNvGrpSpPr/>
          <p:nvPr/>
        </p:nvGrpSpPr>
        <p:grpSpPr>
          <a:xfrm>
            <a:off x="8899968" y="2580485"/>
            <a:ext cx="2644376" cy="3739101"/>
            <a:chOff x="8689407" y="2717444"/>
            <a:chExt cx="2779983" cy="374778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205508" y="3201343"/>
              <a:ext cx="3747781" cy="2779983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83392" y="2815006"/>
              <a:ext cx="2582966" cy="3554541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6205582" y="2559955"/>
            <a:ext cx="2587901" cy="3759630"/>
            <a:chOff x="5766552" y="2717444"/>
            <a:chExt cx="2780017" cy="374936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6552" y="2717444"/>
              <a:ext cx="2780017" cy="3749365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3037" y="2814063"/>
              <a:ext cx="2567046" cy="3554541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27204" y="3133629"/>
            <a:ext cx="3747781" cy="26004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27" y="2558371"/>
            <a:ext cx="2564625" cy="37493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7274" y="2652387"/>
            <a:ext cx="2411670" cy="35687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380" y="2652387"/>
            <a:ext cx="2350612" cy="356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38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>
            <a:extLst>
              <a:ext uri="{FF2B5EF4-FFF2-40B4-BE49-F238E27FC236}">
                <a16:creationId xmlns="" xmlns:a16="http://schemas.microsoft.com/office/drawing/2014/main" id="{B9CBB346-0CD2-4685-99B1-EF04ED2E1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"/>
            <a:ext cx="12185907" cy="6854573"/>
          </a:xfrm>
          <a:prstGeom prst="rect">
            <a:avLst/>
          </a:prstGeom>
        </p:spPr>
      </p:pic>
      <p:sp>
        <p:nvSpPr>
          <p:cNvPr id="4" name="Прямоугольник 3" descr="Декоративный элемент">
            <a:extLst>
              <a:ext uri="{FF2B5EF4-FFF2-40B4-BE49-F238E27FC236}">
                <a16:creationId xmlns="" xmlns:a16="http://schemas.microsoft.com/office/drawing/2014/main" id="{90ECD7DE-6ECE-44C1-B0B1-B368695624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black">
          <a:xfrm>
            <a:off x="491403" y="354347"/>
            <a:ext cx="3969571" cy="1984969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DFFFCD-801A-478E-9627-5836490CE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64" y="276685"/>
            <a:ext cx="3879418" cy="1188720"/>
          </a:xfrm>
        </p:spPr>
        <p:txBody>
          <a:bodyPr rtlCol="0"/>
          <a:lstStyle/>
          <a:p>
            <a:pPr rtl="0"/>
            <a:r>
              <a:rPr lang="ru-RU" sz="3600" b="1" dirty="0" smtClean="0">
                <a:solidFill>
                  <a:schemeClr val="accent2"/>
                </a:solidFill>
              </a:rPr>
              <a:t>КОМПСОГНАТ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E50C2D7-C7F2-4AE4-B99C-A4F5CDF8D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949" y="1411615"/>
            <a:ext cx="3660478" cy="966338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/>
              <a:t>Самый мелки</a:t>
            </a:r>
            <a:r>
              <a:rPr lang="ru-RU" dirty="0" smtClean="0"/>
              <a:t>й динозавр</a:t>
            </a:r>
            <a:endParaRPr lang="ru-RU" dirty="0"/>
          </a:p>
          <a:p>
            <a:pPr rtl="0"/>
            <a:endParaRPr lang="ru-RU" sz="2400" dirty="0"/>
          </a:p>
        </p:txBody>
      </p:sp>
      <p:cxnSp>
        <p:nvCxnSpPr>
          <p:cNvPr id="12" name="Прямая соединительная линия 11" descr="Декоративный элемент">
            <a:extLst>
              <a:ext uri="{FF2B5EF4-FFF2-40B4-BE49-F238E27FC236}">
                <a16:creationId xmlns="" xmlns:a16="http://schemas.microsoft.com/office/drawing/2014/main" id="{052DC118-2E25-449E-B08F-DC7B604FFE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2429" y="1316976"/>
            <a:ext cx="378926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 10" descr="Декоративный элемент">
            <a:extLst>
              <a:ext uri="{FF2B5EF4-FFF2-40B4-BE49-F238E27FC236}">
                <a16:creationId xmlns="" xmlns:a16="http://schemas.microsoft.com/office/drawing/2014/main" id="{0E90DB81-F779-42BC-9736-F4BD7E268D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black">
          <a:xfrm>
            <a:off x="431741" y="300795"/>
            <a:ext cx="4075865" cy="2116183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7" name="Прямоугольник 16" descr="Декоративный элемент">
            <a:extLst>
              <a:ext uri="{FF2B5EF4-FFF2-40B4-BE49-F238E27FC236}">
                <a16:creationId xmlns="" xmlns:a16="http://schemas.microsoft.com/office/drawing/2014/main" id="{6B2E2FBC-3A83-4C18-9BA9-D8E72AF5AB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black">
          <a:xfrm>
            <a:off x="341741" y="218094"/>
            <a:ext cx="4268896" cy="2293285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041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>
            <a:extLst>
              <a:ext uri="{FF2B5EF4-FFF2-40B4-BE49-F238E27FC236}">
                <a16:creationId xmlns="" xmlns:a16="http://schemas.microsoft.com/office/drawing/2014/main" id="{B9CBB346-0CD2-4685-99B1-EF04ED2E1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" y="0"/>
            <a:ext cx="12185907" cy="6854573"/>
          </a:xfrm>
          <a:prstGeom prst="rect">
            <a:avLst/>
          </a:prstGeom>
        </p:spPr>
      </p:pic>
      <p:sp>
        <p:nvSpPr>
          <p:cNvPr id="4" name="Прямоугольник 3" descr="Декоративный элемент">
            <a:extLst>
              <a:ext uri="{FF2B5EF4-FFF2-40B4-BE49-F238E27FC236}">
                <a16:creationId xmlns="" xmlns:a16="http://schemas.microsoft.com/office/drawing/2014/main" id="{90ECD7DE-6ECE-44C1-B0B1-B368695624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black">
          <a:xfrm>
            <a:off x="7870997" y="324491"/>
            <a:ext cx="3969571" cy="1984969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DFFFCD-801A-478E-9627-5836490CE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3440" y="166212"/>
            <a:ext cx="3879418" cy="1188720"/>
          </a:xfrm>
        </p:spPr>
        <p:txBody>
          <a:bodyPr rtlCol="0"/>
          <a:lstStyle/>
          <a:p>
            <a:pPr rtl="0"/>
            <a:r>
              <a:rPr lang="ru-RU" sz="3600" b="1" dirty="0" smtClean="0">
                <a:solidFill>
                  <a:schemeClr val="accent2"/>
                </a:solidFill>
              </a:rPr>
              <a:t>БРАХИОЗАВР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E50C2D7-C7F2-4AE4-B99C-A4F5CDF8D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22910" y="1257124"/>
            <a:ext cx="3660478" cy="966338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/>
              <a:t>Самый крупный</a:t>
            </a:r>
            <a:r>
              <a:rPr lang="ru-RU" dirty="0" smtClean="0"/>
              <a:t> динозавр</a:t>
            </a:r>
            <a:endParaRPr lang="ru-RU" dirty="0"/>
          </a:p>
          <a:p>
            <a:pPr rtl="0"/>
            <a:endParaRPr lang="ru-RU" sz="2400" dirty="0"/>
          </a:p>
        </p:txBody>
      </p:sp>
      <p:cxnSp>
        <p:nvCxnSpPr>
          <p:cNvPr id="12" name="Прямая соединительная линия 11" descr="Декоративный элемент">
            <a:extLst>
              <a:ext uri="{FF2B5EF4-FFF2-40B4-BE49-F238E27FC236}">
                <a16:creationId xmlns="" xmlns:a16="http://schemas.microsoft.com/office/drawing/2014/main" id="{052DC118-2E25-449E-B08F-DC7B604FFE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61149" y="1201066"/>
            <a:ext cx="378926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 10" descr="Декоративный элемент">
            <a:extLst>
              <a:ext uri="{FF2B5EF4-FFF2-40B4-BE49-F238E27FC236}">
                <a16:creationId xmlns="" xmlns:a16="http://schemas.microsoft.com/office/drawing/2014/main" id="{0E90DB81-F779-42BC-9736-F4BD7E268D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black">
          <a:xfrm>
            <a:off x="7817849" y="254764"/>
            <a:ext cx="4075865" cy="2116183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7" name="Прямоугольник 16" descr="Декоративный элемент">
            <a:extLst>
              <a:ext uri="{FF2B5EF4-FFF2-40B4-BE49-F238E27FC236}">
                <a16:creationId xmlns="" xmlns:a16="http://schemas.microsoft.com/office/drawing/2014/main" id="{6B2E2FBC-3A83-4C18-9BA9-D8E72AF5AB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black">
          <a:xfrm>
            <a:off x="7718701" y="166212"/>
            <a:ext cx="4268896" cy="2293285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744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Заголовок 66">
            <a:extLst>
              <a:ext uri="{FF2B5EF4-FFF2-40B4-BE49-F238E27FC236}">
                <a16:creationId xmlns="" xmlns:a16="http://schemas.microsoft.com/office/drawing/2014/main" id="{BC69CF52-F446-4370-9577-2EB5F30E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05" y="650171"/>
            <a:ext cx="11282965" cy="1127761"/>
          </a:xfrm>
        </p:spPr>
        <p:txBody>
          <a:bodyPr rtlCol="0"/>
          <a:lstStyle/>
          <a:p>
            <a:r>
              <a:rPr lang="ru-RU" dirty="0"/>
              <a:t>Ученые на сегодня насчитывают более 1000 видов </a:t>
            </a:r>
            <a:r>
              <a:rPr lang="ru-RU" dirty="0" smtClean="0"/>
              <a:t>динозавров:</a:t>
            </a:r>
            <a:endParaRPr lang="ru-RU" dirty="0"/>
          </a:p>
        </p:txBody>
      </p:sp>
      <p:sp>
        <p:nvSpPr>
          <p:cNvPr id="68" name="Текст 67">
            <a:extLst>
              <a:ext uri="{FF2B5EF4-FFF2-40B4-BE49-F238E27FC236}">
                <a16:creationId xmlns="" xmlns:a16="http://schemas.microsoft.com/office/drawing/2014/main" id="{13381A64-D3D4-4D0D-A114-3AC5FB8E5D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164" y="1735586"/>
            <a:ext cx="10561319" cy="675949"/>
          </a:xfrm>
        </p:spPr>
        <p:txBody>
          <a:bodyPr rtlCol="0"/>
          <a:lstStyle/>
          <a:p>
            <a:r>
              <a:rPr lang="ru-RU" sz="3200" dirty="0"/>
              <a:t>летающие, водоплавающие, сухопутные </a:t>
            </a:r>
          </a:p>
        </p:txBody>
      </p:sp>
      <p:grpSp>
        <p:nvGrpSpPr>
          <p:cNvPr id="18" name="Группа 17" descr="Декоративный элемент">
            <a:extLst>
              <a:ext uri="{FF2B5EF4-FFF2-40B4-BE49-F238E27FC236}">
                <a16:creationId xmlns="" xmlns:a16="http://schemas.microsoft.com/office/drawing/2014/main" id="{067AF930-F598-4747-9605-0A838ED2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5400000" flipH="1">
            <a:off x="4743216" y="-3976630"/>
            <a:ext cx="2705567" cy="11429999"/>
            <a:chOff x="4578818" y="945960"/>
            <a:chExt cx="6880587" cy="5226241"/>
          </a:xfrm>
        </p:grpSpPr>
        <p:cxnSp>
          <p:nvCxnSpPr>
            <p:cNvPr id="19" name="Прямая соединительная линия 18">
              <a:extLst>
                <a:ext uri="{FF2B5EF4-FFF2-40B4-BE49-F238E27FC236}">
                  <a16:creationId xmlns="" xmlns:a16="http://schemas.microsoft.com/office/drawing/2014/main" id="{21D710A3-26CD-4F84-A4D0-36F61290B609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="" xmlns:a16="http://schemas.microsoft.com/office/drawing/2014/main" id="{341FF842-56E6-401D-9231-6DA71802EEF0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 20">
              <a:extLst>
                <a:ext uri="{FF2B5EF4-FFF2-40B4-BE49-F238E27FC236}">
                  <a16:creationId xmlns="" xmlns:a16="http://schemas.microsoft.com/office/drawing/2014/main" id="{92A67031-41E7-43C9-8962-AD5A25383D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Группа 21" descr="Декоративный элемент">
            <a:extLst>
              <a:ext uri="{FF2B5EF4-FFF2-40B4-BE49-F238E27FC236}">
                <a16:creationId xmlns="" xmlns:a16="http://schemas.microsoft.com/office/drawing/2014/main" id="{094F297F-EFDC-486B-84B0-60452DD9DD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4127722" y="-1334239"/>
            <a:ext cx="3938452" cy="11430000"/>
            <a:chOff x="4578818" y="945960"/>
            <a:chExt cx="6880587" cy="5226241"/>
          </a:xfrm>
        </p:grpSpPr>
        <p:cxnSp>
          <p:nvCxnSpPr>
            <p:cNvPr id="23" name="Прямая соединительная линия 22">
              <a:extLst>
                <a:ext uri="{FF2B5EF4-FFF2-40B4-BE49-F238E27FC236}">
                  <a16:creationId xmlns=""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 24">
              <a:extLst>
                <a:ext uri="{FF2B5EF4-FFF2-40B4-BE49-F238E27FC236}">
                  <a16:creationId xmlns=""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" name="Прямая соединительная линия 4" descr="Декоративный элемент">
            <a:extLst>
              <a:ext uri="{FF2B5EF4-FFF2-40B4-BE49-F238E27FC236}">
                <a16:creationId xmlns="" xmlns:a16="http://schemas.microsoft.com/office/drawing/2014/main" id="{32CF6C65-9676-4BE4-A507-1A1EC5CCD8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38389" y="1672441"/>
            <a:ext cx="10296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s://animalreader.ru/wp-content/uploads/2014/03/pterodaktel-pervyiy-letayushhiy-yashher-e13958370334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7" b="5107"/>
          <a:stretch/>
        </p:blipFill>
        <p:spPr bwMode="auto">
          <a:xfrm>
            <a:off x="564902" y="2567274"/>
            <a:ext cx="3221487" cy="359154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zen_doc/1710676/pub_5dadc3fb35ca3100af45515c_5dadcf23a06eaf00b019d5fe/scale_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r="6283"/>
          <a:stretch/>
        </p:blipFill>
        <p:spPr bwMode="auto">
          <a:xfrm>
            <a:off x="3956460" y="2567044"/>
            <a:ext cx="4389047" cy="359729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fainaidea.com/wp-content/uploads/2017/08/97281883_chilesauru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" r="3513"/>
          <a:stretch/>
        </p:blipFill>
        <p:spPr bwMode="auto">
          <a:xfrm>
            <a:off x="8529618" y="2576577"/>
            <a:ext cx="3048490" cy="360792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886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 18" descr="Декоративный элемент">
            <a:extLst>
              <a:ext uri="{FF2B5EF4-FFF2-40B4-BE49-F238E27FC236}">
                <a16:creationId xmlns="" xmlns:a16="http://schemas.microsoft.com/office/drawing/2014/main" id="{E7CA0621-717C-4BE7-AA89-263F3E2C51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410201" y="0"/>
            <a:ext cx="6781800" cy="6873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sp>
        <p:nvSpPr>
          <p:cNvPr id="6" name="Текст 5">
            <a:extLst>
              <a:ext uri="{FF2B5EF4-FFF2-40B4-BE49-F238E27FC236}">
                <a16:creationId xmlns="" xmlns:a16="http://schemas.microsoft.com/office/drawing/2014/main" id="{F4B20246-8F91-4C8B-87D3-C25A74AE7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8663" y="4058308"/>
            <a:ext cx="6284285" cy="2583180"/>
          </a:xfrm>
        </p:spPr>
        <p:txBody>
          <a:bodyPr rtlCol="0">
            <a:normAutofit/>
          </a:bodyPr>
          <a:lstStyle/>
          <a:p>
            <a:pPr algn="ctr"/>
            <a:r>
              <a:rPr lang="ru-RU" sz="2800" dirty="0"/>
              <a:t>Некоторые современные рептилии – ящерицы, вараны, черепахи, находятся в определённом родстве с динозаврами, но прямой связи между ними нет.</a:t>
            </a:r>
            <a:r>
              <a:rPr lang="ru-RU" dirty="0"/>
              <a:t>  </a:t>
            </a:r>
            <a:endParaRPr lang="ru-RU" dirty="0"/>
          </a:p>
        </p:txBody>
      </p:sp>
      <p:grpSp>
        <p:nvGrpSpPr>
          <p:cNvPr id="20" name="Группа 19" descr="Декоративный элемент">
            <a:extLst>
              <a:ext uri="{FF2B5EF4-FFF2-40B4-BE49-F238E27FC236}">
                <a16:creationId xmlns="" xmlns:a16="http://schemas.microsoft.com/office/drawing/2014/main" id="{102A00D8-5A4C-491C-AFE5-6972131052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230137" y="230352"/>
            <a:ext cx="5195475" cy="6411135"/>
            <a:chOff x="4578588" y="945960"/>
            <a:chExt cx="6866649" cy="5220000"/>
          </a:xfrm>
        </p:grpSpPr>
        <p:cxnSp>
          <p:nvCxnSpPr>
            <p:cNvPr id="21" name="Прямая соединительная линия 20">
              <a:extLst>
                <a:ext uri="{FF2B5EF4-FFF2-40B4-BE49-F238E27FC236}">
                  <a16:creationId xmlns="" xmlns:a16="http://schemas.microsoft.com/office/drawing/2014/main" id="{2C2273CB-1593-4424-8A44-A1FCA1768665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31243644-F05E-4B84-903A-131D8057B82C}"/>
                </a:ext>
              </a:extLst>
            </p:cNvPr>
            <p:cNvCxnSpPr/>
            <p:nvPr/>
          </p:nvCxnSpPr>
          <p:spPr>
            <a:xfrm>
              <a:off x="4578588" y="6154475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 22">
              <a:extLst>
                <a:ext uri="{FF2B5EF4-FFF2-40B4-BE49-F238E27FC236}">
                  <a16:creationId xmlns="" xmlns:a16="http://schemas.microsoft.com/office/drawing/2014/main" id="{84B151F7-0FFD-491E-9444-733F58518F3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Группа 23" descr="Декоративный элемент">
            <a:extLst>
              <a:ext uri="{FF2B5EF4-FFF2-40B4-BE49-F238E27FC236}">
                <a16:creationId xmlns="" xmlns:a16="http://schemas.microsoft.com/office/drawing/2014/main" id="{73816130-6E62-41EF-B818-D7CD343704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10800000" flipH="1" flipV="1">
            <a:off x="5408664" y="219107"/>
            <a:ext cx="6563918" cy="6411136"/>
            <a:chOff x="4577230" y="945960"/>
            <a:chExt cx="6868007" cy="5220000"/>
          </a:xfrm>
        </p:grpSpPr>
        <p:cxnSp>
          <p:nvCxnSpPr>
            <p:cNvPr id="25" name="Прямая соединительная линия 24">
              <a:extLst>
                <a:ext uri="{FF2B5EF4-FFF2-40B4-BE49-F238E27FC236}">
                  <a16:creationId xmlns="" xmlns:a16="http://schemas.microsoft.com/office/drawing/2014/main" id="{57DFD76A-70E0-4D6D-954C-5AEB8FE1478E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="" xmlns:a16="http://schemas.microsoft.com/office/drawing/2014/main" id="{2F87696A-69E6-496F-A96D-C6AABB0D0BA7}"/>
                </a:ext>
              </a:extLst>
            </p:cNvPr>
            <p:cNvCxnSpPr/>
            <p:nvPr/>
          </p:nvCxnSpPr>
          <p:spPr>
            <a:xfrm>
              <a:off x="4577230" y="615979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="" xmlns:a16="http://schemas.microsoft.com/office/drawing/2014/main" id="{01474182-5FDA-4398-BBE0-0D676C45628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Равнобедренный треугольник 38" descr="Декоративный элемент">
            <a:extLst>
              <a:ext uri="{FF2B5EF4-FFF2-40B4-BE49-F238E27FC236}">
                <a16:creationId xmlns="" xmlns:a16="http://schemas.microsoft.com/office/drawing/2014/main" id="{B8447291-9832-4B76-BD34-EE4A5E1E96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10696001" y="5351954"/>
            <a:ext cx="1260000" cy="1260000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2050" name="Picture 2" descr="https://cdn.pixabay.com/photo/2016/07/16/16/18/lizard-1522252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5" y="441033"/>
            <a:ext cx="4793333" cy="597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ytimg.com/vi/Bf4LwXVi6BQ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793" y="445859"/>
            <a:ext cx="6282156" cy="35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891014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Custom 1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B9BAA"/>
      </a:accent1>
      <a:accent2>
        <a:srgbClr val="FAB900"/>
      </a:accent2>
      <a:accent3>
        <a:srgbClr val="4B9BAA"/>
      </a:accent3>
      <a:accent4>
        <a:srgbClr val="EE7008"/>
      </a:accent4>
      <a:accent5>
        <a:srgbClr val="4B9BAA"/>
      </a:accent5>
      <a:accent6>
        <a:srgbClr val="D5393D"/>
      </a:accent6>
      <a:hlink>
        <a:srgbClr val="4B9BAA"/>
      </a:hlink>
      <a:folHlink>
        <a:srgbClr val="EE7008"/>
      </a:folHlink>
    </a:clrScheme>
    <a:fontScheme name="Custom 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104605_TF89732948" id="{CE8183BC-32E3-41C2-B79C-5A7A529B00EF}" vid="{EA796FCB-E5F7-45B2-9578-D86DE74F830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A86F69-8641-4864-BA5B-05F626DEC8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F42536-E1A7-4A93-85E5-1C91C8DE0C0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27EB7EC9-BFC3-4E03-AF78-FBB8B5F6FE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Виртуальная экскурсия</Template>
  <TotalTime>0</TotalTime>
  <Words>262</Words>
  <Application>Microsoft Office PowerPoint</Application>
  <PresentationFormat>Широкоэкранный</PresentationFormat>
  <Paragraphs>38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Tahoma</vt:lpstr>
      <vt:lpstr>Verdana</vt:lpstr>
      <vt:lpstr>Wingdings</vt:lpstr>
      <vt:lpstr>Посылка</vt:lpstr>
      <vt:lpstr>«Динозавры XXI века»</vt:lpstr>
      <vt:lpstr>Динозавры – это древние доисторические пресмыкающиеся (рептилии), которые принадлежат к подклассу архозавров. </vt:lpstr>
      <vt:lpstr>Существуют ли динозавры сегодня?</vt:lpstr>
      <vt:lpstr>Популярные виды динозавров:</vt:lpstr>
      <vt:lpstr>ЗАДАЧИ:    </vt:lpstr>
      <vt:lpstr>КОМПСОГНАТ</vt:lpstr>
      <vt:lpstr>БРАХИОЗАВР</vt:lpstr>
      <vt:lpstr>Ученые на сегодня насчитывают более 1000 видов динозавров:</vt:lpstr>
      <vt:lpstr>Презентация PowerPoint</vt:lpstr>
      <vt:lpstr>Презентация PowerPoint</vt:lpstr>
      <vt:lpstr>Считается, что птицы произошли от тероподов более 150 миллионов лет назад. Строение скелетов древних птиц и мелких тероподов похожи.   Птицы- это прямые потомки динозавров.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2021-02-28T14:50:54Z</dcterms:created>
  <dcterms:modified xsi:type="dcterms:W3CDTF">2021-02-28T17:25:38Z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