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58" r:id="rId7"/>
    <p:sldId id="261" r:id="rId8"/>
    <p:sldId id="262" r:id="rId9"/>
    <p:sldId id="263" r:id="rId10"/>
    <p:sldId id="266" r:id="rId11"/>
    <p:sldId id="268" r:id="rId12"/>
    <p:sldId id="267" r:id="rId13"/>
    <p:sldId id="264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357" autoAdjust="0"/>
  </p:normalViewPr>
  <p:slideViewPr>
    <p:cSldViewPr snapToGrid="0">
      <p:cViewPr varScale="1">
        <p:scale>
          <a:sx n="46" d="100"/>
          <a:sy n="46" d="100"/>
        </p:scale>
        <p:origin x="78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0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60CCD18-55E0-41B3-9DC7-739DEE0AD340}" type="datetime1">
              <a:rPr lang="ru-RU" smtClean="0"/>
              <a:t>23.02.2021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2E95664-4811-4F2E-9C58-5236E9ABD6FD}" type="datetime1">
              <a:rPr lang="ru-RU" noProof="0" smtClean="0"/>
              <a:t>23.02.2021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56126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8957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39729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78132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4656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68249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45230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46261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54871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2214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афический объект 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Полилиния: Фигура 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0" name="Полилиния: Фигура 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6" name="Полилиния: Фигура 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9" name="Полилиния: Фигура 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6" name="Полилиния: Фигура 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2" name="Полилиния: Фигура 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ОБРАЗЕЦ</a:t>
            </a:r>
          </a:p>
        </p:txBody>
      </p:sp>
      <p:sp>
        <p:nvSpPr>
          <p:cNvPr id="42" name="Рисунок 26">
            <a:extLst>
              <a:ext uri="{FF2B5EF4-FFF2-40B4-BE49-F238E27FC236}">
                <a16:creationId xmlns=""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45" name="Текст 44">
            <a:extLst>
              <a:ext uri="{FF2B5EF4-FFF2-40B4-BE49-F238E27FC236}">
                <a16:creationId xmlns=""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МЕСЯЦ</a:t>
            </a:r>
            <a:br>
              <a:rPr lang="ru-RU" noProof="0"/>
            </a:br>
            <a:r>
              <a:rPr lang="ru-RU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афический объект 35">
            <a:extLst>
              <a:ext uri="{FF2B5EF4-FFF2-40B4-BE49-F238E27FC236}">
                <a16:creationId xmlns=""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=""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4" name="Полилиния: Фигура 13">
            <a:extLst>
              <a:ext uri="{FF2B5EF4-FFF2-40B4-BE49-F238E27FC236}">
                <a16:creationId xmlns=""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=""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=""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=""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1" name="Заголовок 1">
            <a:extLst>
              <a:ext uri="{FF2B5EF4-FFF2-40B4-BE49-F238E27FC236}">
                <a16:creationId xmlns=""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 за внимание!</a:t>
            </a:r>
          </a:p>
        </p:txBody>
      </p:sp>
      <p:grpSp>
        <p:nvGrpSpPr>
          <p:cNvPr id="23" name="Графический объект 21">
            <a:extLst>
              <a:ext uri="{FF2B5EF4-FFF2-40B4-BE49-F238E27FC236}">
                <a16:creationId xmlns=""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Полилиния: Фигура 23">
              <a:extLst>
                <a:ext uri="{FF2B5EF4-FFF2-40B4-BE49-F238E27FC236}">
                  <a16:creationId xmlns=""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5" name="Полилиния: Фигура 24">
              <a:extLst>
                <a:ext uri="{FF2B5EF4-FFF2-40B4-BE49-F238E27FC236}">
                  <a16:creationId xmlns=""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0" name="Рисунок 28">
            <a:extLst>
              <a:ext uri="{FF2B5EF4-FFF2-40B4-BE49-F238E27FC236}">
                <a16:creationId xmlns=""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=""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афический объект 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Полилиния: Фигура 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0" name="Полилиния: Фигура 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6" name="Полилиния: Фигура 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9" name="Полилиния: Фигура 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6" name="Полилиния: Фигура 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2" name="Полилиния: Фигура 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=""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 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14" name="Полилиния: Фигура 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</p:grpSp>
      <p:grpSp>
        <p:nvGrpSpPr>
          <p:cNvPr id="31" name="Графический объект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" noProof="0"/>
              <a:t>Слайд-разделитель</a:t>
            </a:r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</p:grp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22" name="Объект 2">
            <a:extLst>
              <a:ext uri="{FF2B5EF4-FFF2-40B4-BE49-F238E27FC236}">
                <a16:creationId xmlns=""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7" name="Объект 2">
            <a:extLst>
              <a:ext uri="{FF2B5EF4-FFF2-40B4-BE49-F238E27FC236}">
                <a16:creationId xmlns=""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8" name="Объект 3">
            <a:extLst>
              <a:ext uri="{FF2B5EF4-FFF2-40B4-BE49-F238E27FC236}">
                <a16:creationId xmlns=""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 3">
            <a:extLst>
              <a:ext uri="{FF2B5EF4-FFF2-40B4-BE49-F238E27FC236}">
                <a16:creationId xmlns=""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9" name="Текст 4">
            <a:extLst>
              <a:ext uri="{FF2B5EF4-FFF2-40B4-BE49-F238E27FC236}">
                <a16:creationId xmlns=""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 5">
            <a:extLst>
              <a:ext uri="{FF2B5EF4-FFF2-40B4-BE49-F238E27FC236}">
                <a16:creationId xmlns=""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Объект 2">
            <a:extLst>
              <a:ext uri="{FF2B5EF4-FFF2-40B4-BE49-F238E27FC236}">
                <a16:creationId xmlns=""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9" name="Текст 3">
            <a:extLst>
              <a:ext uri="{FF2B5EF4-FFF2-40B4-BE49-F238E27FC236}">
                <a16:creationId xmlns=""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Текст 3">
            <a:extLst>
              <a:ext uri="{FF2B5EF4-FFF2-40B4-BE49-F238E27FC236}">
                <a16:creationId xmlns=""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 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4" name="Полилиния: Фигура 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grpSp>
        <p:nvGrpSpPr>
          <p:cNvPr id="31" name="Графический объект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Рисунок 15">
            <a:extLst>
              <a:ext uri="{FF2B5EF4-FFF2-40B4-BE49-F238E27FC236}">
                <a16:creationId xmlns=""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ручну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рафический объект 2">
            <a:extLst>
              <a:ext uri="{FF2B5EF4-FFF2-40B4-BE49-F238E27FC236}">
                <a16:creationId xmlns=""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3" name="Текст 21">
            <a:extLst>
              <a:ext uri="{FF2B5EF4-FFF2-40B4-BE49-F238E27FC236}">
                <a16:creationId xmlns=""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=""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3" name="Текст 21">
            <a:extLst>
              <a:ext uri="{FF2B5EF4-FFF2-40B4-BE49-F238E27FC236}">
                <a16:creationId xmlns=""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=""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7" name="Текст 21">
            <a:extLst>
              <a:ext uri="{FF2B5EF4-FFF2-40B4-BE49-F238E27FC236}">
                <a16:creationId xmlns=""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=""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=""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=""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5" name="Текст 24">
            <a:extLst>
              <a:ext uri="{FF2B5EF4-FFF2-40B4-BE49-F238E27FC236}">
                <a16:creationId xmlns=""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6" name="Текст 24">
            <a:extLst>
              <a:ext uri="{FF2B5EF4-FFF2-40B4-BE49-F238E27FC236}">
                <a16:creationId xmlns=""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8" name="Текст 24">
            <a:extLst>
              <a:ext uri="{FF2B5EF4-FFF2-40B4-BE49-F238E27FC236}">
                <a16:creationId xmlns=""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9" name="Текст 24">
            <a:extLst>
              <a:ext uri="{FF2B5EF4-FFF2-40B4-BE49-F238E27FC236}">
                <a16:creationId xmlns=""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0" name="Текст 24">
            <a:extLst>
              <a:ext uri="{FF2B5EF4-FFF2-40B4-BE49-F238E27FC236}">
                <a16:creationId xmlns=""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5" name="Рисунок 12">
            <a:extLst>
              <a:ext uri="{FF2B5EF4-FFF2-40B4-BE49-F238E27FC236}">
                <a16:creationId xmlns=""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6" name="Рисунок 12">
            <a:extLst>
              <a:ext uri="{FF2B5EF4-FFF2-40B4-BE49-F238E27FC236}">
                <a16:creationId xmlns=""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7" name="Рисунок 12">
            <a:extLst>
              <a:ext uri="{FF2B5EF4-FFF2-40B4-BE49-F238E27FC236}">
                <a16:creationId xmlns=""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8" name="Рисунок 9">
            <a:extLst>
              <a:ext uri="{FF2B5EF4-FFF2-40B4-BE49-F238E27FC236}">
                <a16:creationId xmlns=""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Как использовать этот шаблон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афический объект 16">
            <a:extLst>
              <a:ext uri="{FF2B5EF4-FFF2-40B4-BE49-F238E27FC236}">
                <a16:creationId xmlns=""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Полилиния: Фигура 7">
              <a:extLst>
                <a:ext uri="{FF2B5EF4-FFF2-40B4-BE49-F238E27FC236}">
                  <a16:creationId xmlns=""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9" name="Полилиния: Фигура 8">
              <a:extLst>
                <a:ext uri="{FF2B5EF4-FFF2-40B4-BE49-F238E27FC236}">
                  <a16:creationId xmlns=""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Графический объект 23">
            <a:extLst>
              <a:ext uri="{FF2B5EF4-FFF2-40B4-BE49-F238E27FC236}">
                <a16:creationId xmlns=""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Графический объект 6">
            <a:extLst>
              <a:ext uri="{FF2B5EF4-FFF2-40B4-BE49-F238E27FC236}">
                <a16:creationId xmlns=""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Разметка текста 1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=""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grpSp>
        <p:nvGrpSpPr>
          <p:cNvPr id="19" name="Графический объект 17">
            <a:extLst>
              <a:ext uri="{FF2B5EF4-FFF2-40B4-BE49-F238E27FC236}">
                <a16:creationId xmlns=""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Полилиния: Фигура 19">
              <a:extLst>
                <a:ext uri="{FF2B5EF4-FFF2-40B4-BE49-F238E27FC236}">
                  <a16:creationId xmlns=""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1" name="Полилиния: Фигура 20">
              <a:extLst>
                <a:ext uri="{FF2B5EF4-FFF2-40B4-BE49-F238E27FC236}">
                  <a16:creationId xmlns=""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2" name="Полилиния: фигура 21">
              <a:extLst>
                <a:ext uri="{FF2B5EF4-FFF2-40B4-BE49-F238E27FC236}">
                  <a16:creationId xmlns=""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4" name="Рисунок 23">
            <a:extLst>
              <a:ext uri="{FF2B5EF4-FFF2-40B4-BE49-F238E27FC236}">
                <a16:creationId xmlns=""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афический объект 16">
            <a:extLst>
              <a:ext uri="{FF2B5EF4-FFF2-40B4-BE49-F238E27FC236}">
                <a16:creationId xmlns=""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Полилиния: Фигура 8">
              <a:extLst>
                <a:ext uri="{FF2B5EF4-FFF2-40B4-BE49-F238E27FC236}">
                  <a16:creationId xmlns=""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0" name="Полилиния: фигура 9">
              <a:extLst>
                <a:ext uri="{FF2B5EF4-FFF2-40B4-BE49-F238E27FC236}">
                  <a16:creationId xmlns=""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Графический объект 23">
              <a:extLst>
                <a:ext uri="{FF2B5EF4-FFF2-40B4-BE49-F238E27FC236}">
                  <a16:creationId xmlns=""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2" name="Графический объект 6">
              <a:extLst>
                <a:ext uri="{FF2B5EF4-FFF2-40B4-BE49-F238E27FC236}">
                  <a16:creationId xmlns=""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Разметка текста 2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=""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=""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grpSp>
        <p:nvGrpSpPr>
          <p:cNvPr id="22" name="Графический объект 20">
            <a:extLst>
              <a:ext uri="{FF2B5EF4-FFF2-40B4-BE49-F238E27FC236}">
                <a16:creationId xmlns=""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Полилиния: Фигура 22">
              <a:extLst>
                <a:ext uri="{FF2B5EF4-FFF2-40B4-BE49-F238E27FC236}">
                  <a16:creationId xmlns=""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4" name="Полилиния: Фигура 23">
              <a:extLst>
                <a:ext uri="{FF2B5EF4-FFF2-40B4-BE49-F238E27FC236}">
                  <a16:creationId xmlns=""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5" name="Полилиния: Фигура 24">
              <a:extLst>
                <a:ext uri="{FF2B5EF4-FFF2-40B4-BE49-F238E27FC236}">
                  <a16:creationId xmlns=""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7" name="Рисунок 26">
            <a:extLst>
              <a:ext uri="{FF2B5EF4-FFF2-40B4-BE49-F238E27FC236}">
                <a16:creationId xmlns=""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афический объект 16">
            <a:extLst>
              <a:ext uri="{FF2B5EF4-FFF2-40B4-BE49-F238E27FC236}">
                <a16:creationId xmlns=""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Полилиния: Фигура 18">
              <a:extLst>
                <a:ext uri="{FF2B5EF4-FFF2-40B4-BE49-F238E27FC236}">
                  <a16:creationId xmlns=""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0" name="Полилиния: Фигура 19">
              <a:extLst>
                <a:ext uri="{FF2B5EF4-FFF2-40B4-BE49-F238E27FC236}">
                  <a16:creationId xmlns=""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Графический объект 23">
            <a:extLst>
              <a:ext uri="{FF2B5EF4-FFF2-40B4-BE49-F238E27FC236}">
                <a16:creationId xmlns=""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Графический объект 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Сравнение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=""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=""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=""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=""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диаграммы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Диаграмма 21">
            <a:extLst>
              <a:ext uri="{FF2B5EF4-FFF2-40B4-BE49-F238E27FC236}">
                <a16:creationId xmlns=""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таблицы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Таблица 14">
            <a:extLst>
              <a:ext uri="{FF2B5EF4-FFF2-40B4-BE49-F238E27FC236}">
                <a16:creationId xmlns=""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таблицу</a:t>
            </a: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=""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=""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афический объект 16">
            <a:extLst>
              <a:ext uri="{FF2B5EF4-FFF2-40B4-BE49-F238E27FC236}">
                <a16:creationId xmlns=""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Полилиния: Фигура 6">
              <a:extLst>
                <a:ext uri="{FF2B5EF4-FFF2-40B4-BE49-F238E27FC236}">
                  <a16:creationId xmlns=""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8" name="Полилиния: Фигура 7">
              <a:extLst>
                <a:ext uri="{FF2B5EF4-FFF2-40B4-BE49-F238E27FC236}">
                  <a16:creationId xmlns=""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grpSp>
        <p:nvGrpSpPr>
          <p:cNvPr id="9" name="Графический объект 4">
            <a:extLst>
              <a:ext uri="{FF2B5EF4-FFF2-40B4-BE49-F238E27FC236}">
                <a16:creationId xmlns=""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Полилиния: фигура 9">
              <a:extLst>
                <a:ext uri="{FF2B5EF4-FFF2-40B4-BE49-F238E27FC236}">
                  <a16:creationId xmlns=""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1" name="Полилиния: Фигура 10">
              <a:extLst>
                <a:ext uri="{FF2B5EF4-FFF2-40B4-BE49-F238E27FC236}">
                  <a16:creationId xmlns=""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=""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0" name="Рисунок 19">
            <a:extLst>
              <a:ext uri="{FF2B5EF4-FFF2-40B4-BE49-F238E27FC236}">
                <a16:creationId xmlns=""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5" name="Заголовок 22">
            <a:extLst>
              <a:ext uri="{FF2B5EF4-FFF2-40B4-BE49-F238E27FC236}">
                <a16:creationId xmlns=""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Большое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идео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афический объект 16">
            <a:extLst>
              <a:ext uri="{FF2B5EF4-FFF2-40B4-BE49-F238E27FC236}">
                <a16:creationId xmlns=""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Полилиния: Фигура 9">
              <a:extLst>
                <a:ext uri="{FF2B5EF4-FFF2-40B4-BE49-F238E27FC236}">
                  <a16:creationId xmlns=""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1" name="Полилиния: Фигура 10">
              <a:extLst>
                <a:ext uri="{FF2B5EF4-FFF2-40B4-BE49-F238E27FC236}">
                  <a16:creationId xmlns=""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Замещающее медиа 12">
            <a:extLst>
              <a:ext uri="{FF2B5EF4-FFF2-40B4-BE49-F238E27FC236}">
                <a16:creationId xmlns=""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медиа</a:t>
            </a: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=""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ru-RU" noProof="0"/>
              <a:t> </a:t>
            </a: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=""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=""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68" r:id="rId19"/>
    <p:sldLayoutId id="214748366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4000" dirty="0" smtClean="0"/>
              <a:t>2021</a:t>
            </a:r>
            <a:endParaRPr lang="ru-RU" sz="40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7116435" y="2708211"/>
            <a:ext cx="4999569" cy="1827069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dirty="0"/>
              <a:t>«</a:t>
            </a:r>
            <a:r>
              <a:rPr lang="ru-RU" dirty="0" smtClean="0"/>
              <a:t>Кока-Кола – вред или польза» 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>
            <a:off x="7893258" y="5130431"/>
            <a:ext cx="4327505" cy="858767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ru-RU" dirty="0" err="1" smtClean="0"/>
              <a:t>Ратанина</a:t>
            </a:r>
            <a:r>
              <a:rPr lang="ru-RU" dirty="0" smtClean="0"/>
              <a:t> Ксения</a:t>
            </a:r>
          </a:p>
          <a:p>
            <a:pPr rtl="0"/>
            <a:r>
              <a:rPr lang="ru-RU" dirty="0" smtClean="0"/>
              <a:t>Подготовительная группа №1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r="10910"/>
          <a:stretch>
            <a:fillRect/>
          </a:stretch>
        </p:blipFill>
        <p:spPr>
          <a:xfrm>
            <a:off x="0" y="1116322"/>
            <a:ext cx="6230937" cy="5313363"/>
          </a:xfr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ru-RU"/>
              <a:t>Спасибо за внимание!</a:t>
            </a:r>
          </a:p>
        </p:txBody>
      </p:sp>
      <p:pic>
        <p:nvPicPr>
          <p:cNvPr id="7" name="Рисунок 6" descr="Мальчик, несущий красный рюкзак">
            <a:extLst>
              <a:ext uri="{FF2B5EF4-FFF2-40B4-BE49-F238E27FC236}">
                <a16:creationId xmlns=""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70741">
            <a:off x="68426" y="592156"/>
            <a:ext cx="5246030" cy="1584174"/>
          </a:xfrm>
        </p:spPr>
        <p:txBody>
          <a:bodyPr rtlCol="0">
            <a:normAutofit/>
          </a:bodyPr>
          <a:lstStyle/>
          <a:p>
            <a:r>
              <a:rPr lang="ru-RU" sz="3600" dirty="0"/>
              <a:t>Цель исследования: 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" b="4179"/>
          <a:stretch>
            <a:fillRect/>
          </a:stretch>
        </p:blipFill>
        <p:spPr/>
      </p:pic>
      <p:sp>
        <p:nvSpPr>
          <p:cNvPr id="10" name="Текст 5">
            <a:extLst>
              <a:ext uri="{FF2B5EF4-FFF2-40B4-BE49-F238E27FC236}">
                <a16:creationId xmlns="" xmlns:a16="http://schemas.microsoft.com/office/drawing/2014/main" id="{FE58025A-9737-434D-AE90-0CC9E7990286}"/>
              </a:ext>
            </a:extLst>
          </p:cNvPr>
          <p:cNvSpPr txBox="1">
            <a:spLocks/>
          </p:cNvSpPr>
          <p:nvPr/>
        </p:nvSpPr>
        <p:spPr>
          <a:xfrm rot="21004477">
            <a:off x="0" y="1966692"/>
            <a:ext cx="3191774" cy="2918327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/>
              <a:t>Определить вредные и полезные свойства газированного напитка </a:t>
            </a:r>
            <a:endParaRPr lang="ru-RU" sz="2600" b="1" dirty="0" smtClean="0"/>
          </a:p>
          <a:p>
            <a:pPr>
              <a:spcBef>
                <a:spcPts val="0"/>
              </a:spcBef>
            </a:pPr>
            <a:r>
              <a:rPr lang="ru-RU" sz="2600" b="1" dirty="0" smtClean="0"/>
              <a:t>«</a:t>
            </a:r>
            <a:r>
              <a:rPr lang="ru-RU" sz="2600" b="1" dirty="0"/>
              <a:t>Кока-кола»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278899" y="703225"/>
            <a:ext cx="4658092" cy="1284446"/>
          </a:xfrm>
        </p:spPr>
        <p:txBody>
          <a:bodyPr rtlCol="0">
            <a:normAutofit/>
          </a:bodyPr>
          <a:lstStyle/>
          <a:p>
            <a:r>
              <a:rPr lang="ru-RU" dirty="0"/>
              <a:t>Задачи исследования: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1295357">
            <a:off x="437787" y="2443843"/>
            <a:ext cx="5033561" cy="3358147"/>
          </a:xfrm>
        </p:spPr>
        <p:txBody>
          <a:bodyPr rtlCol="0">
            <a:normAutofit fontScale="77500" lnSpcReduction="20000"/>
          </a:bodyPr>
          <a:lstStyle/>
          <a:p>
            <a:r>
              <a:rPr lang="ru-RU" sz="3000" b="1" dirty="0"/>
              <a:t>у</a:t>
            </a:r>
            <a:r>
              <a:rPr lang="ru-RU" sz="3000" b="1" dirty="0" smtClean="0"/>
              <a:t>знать </a:t>
            </a:r>
            <a:r>
              <a:rPr lang="ru-RU" sz="3000" b="1" dirty="0"/>
              <a:t>насколько популярен напиток среди </a:t>
            </a:r>
            <a:r>
              <a:rPr lang="ru-RU" sz="3000" b="1" dirty="0" smtClean="0"/>
              <a:t>детей;</a:t>
            </a:r>
            <a:endParaRPr lang="ru-RU" sz="3000" b="1" dirty="0"/>
          </a:p>
          <a:p>
            <a:r>
              <a:rPr lang="ru-RU" sz="3000" b="1" dirty="0"/>
              <a:t>и</a:t>
            </a:r>
            <a:r>
              <a:rPr lang="ru-RU" sz="3000" b="1" dirty="0" smtClean="0"/>
              <a:t>зучить </a:t>
            </a:r>
            <a:r>
              <a:rPr lang="ru-RU" sz="3000" b="1" dirty="0"/>
              <a:t>литературу и интернет источники по данной </a:t>
            </a:r>
            <a:r>
              <a:rPr lang="ru-RU" sz="3000" b="1" dirty="0" smtClean="0"/>
              <a:t>теме;</a:t>
            </a:r>
            <a:endParaRPr lang="ru-RU" sz="3000" b="1" dirty="0"/>
          </a:p>
          <a:p>
            <a:r>
              <a:rPr lang="ru-RU" sz="3000" b="1" dirty="0"/>
              <a:t>п</a:t>
            </a:r>
            <a:r>
              <a:rPr lang="ru-RU" sz="3000" b="1" dirty="0" smtClean="0"/>
              <a:t>ровести </a:t>
            </a:r>
            <a:r>
              <a:rPr lang="ru-RU" sz="3000" b="1" dirty="0"/>
              <a:t>эксперименты с напитком «Кока-кола</a:t>
            </a:r>
            <a:r>
              <a:rPr lang="ru-RU" sz="3000" b="1" dirty="0" smtClean="0"/>
              <a:t>»;</a:t>
            </a:r>
            <a:endParaRPr lang="ru-RU" sz="3000" b="1" dirty="0"/>
          </a:p>
          <a:p>
            <a:r>
              <a:rPr lang="ru-RU" sz="3000" b="1" dirty="0"/>
              <a:t>п</a:t>
            </a:r>
            <a:r>
              <a:rPr lang="ru-RU" sz="3000" b="1" dirty="0" smtClean="0"/>
              <a:t>роанализировать </a:t>
            </a:r>
            <a:r>
              <a:rPr lang="ru-RU" sz="3000" b="1" dirty="0"/>
              <a:t>и проверить информацию о пользе и вреде «Кока-колы</a:t>
            </a:r>
            <a:r>
              <a:rPr lang="ru-RU" sz="3000" b="1" dirty="0" smtClean="0"/>
              <a:t>».</a:t>
            </a:r>
            <a:endParaRPr lang="ru-RU" sz="3000" b="1" dirty="0"/>
          </a:p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1" r="216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13505">
            <a:off x="837870" y="842706"/>
            <a:ext cx="3960711" cy="1061509"/>
          </a:xfrm>
        </p:spPr>
        <p:txBody>
          <a:bodyPr rtlCol="0">
            <a:normAutofit/>
          </a:bodyPr>
          <a:lstStyle/>
          <a:p>
            <a:r>
              <a:rPr lang="ru-RU" sz="6000" dirty="0"/>
              <a:t>Анкета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29" y="3314576"/>
            <a:ext cx="3754959" cy="1700784"/>
          </a:xfrm>
        </p:spPr>
        <p:txBody>
          <a:bodyPr tIns="180000" bIns="108000" rtlCol="0">
            <a:noAutofit/>
          </a:bodyPr>
          <a:lstStyle/>
          <a:p>
            <a:pPr rtl="0"/>
            <a:r>
              <a:rPr lang="ru-RU" sz="2400" dirty="0" smtClean="0"/>
              <a:t>Анкетирование проводилось с детьми подготовительной группы №1</a:t>
            </a:r>
            <a:endParaRPr lang="ru-RU" sz="2400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D83D9E27-1AC3-4FB1-9CE1-A4C5BB26FFF8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514457983"/>
              </p:ext>
            </p:extLst>
          </p:nvPr>
        </p:nvGraphicFramePr>
        <p:xfrm>
          <a:off x="5124869" y="421038"/>
          <a:ext cx="6469033" cy="54822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25501">
                  <a:extLst>
                    <a:ext uri="{9D8B030D-6E8A-4147-A177-3AD203B41FA5}">
                      <a16:colId xmlns="" xmlns:a16="http://schemas.microsoft.com/office/drawing/2014/main" val="1078058074"/>
                    </a:ext>
                  </a:extLst>
                </a:gridCol>
                <a:gridCol w="3243532">
                  <a:extLst>
                    <a:ext uri="{9D8B030D-6E8A-4147-A177-3AD203B41FA5}">
                      <a16:colId xmlns="" xmlns:a16="http://schemas.microsoft.com/office/drawing/2014/main" val="3420017166"/>
                    </a:ext>
                  </a:extLst>
                </a:gridCol>
              </a:tblGrid>
              <a:tr h="729458">
                <a:tc>
                  <a:txBody>
                    <a:bodyPr/>
                    <a:lstStyle/>
                    <a:p>
                      <a:pPr rtl="0"/>
                      <a:r>
                        <a:rPr lang="ru-RU" sz="1200" noProof="0" dirty="0" smtClean="0"/>
                        <a:t> </a:t>
                      </a:r>
                    </a:p>
                    <a:p>
                      <a:pPr algn="ctr" rtl="0"/>
                      <a:r>
                        <a:rPr lang="ru-RU" sz="2400" noProof="0" dirty="0" smtClean="0"/>
                        <a:t>Вопросы анкеты</a:t>
                      </a:r>
                      <a:endParaRPr lang="ru-RU" sz="2400" b="1" noProof="0" dirty="0">
                        <a:latin typeface="+mj-lt"/>
                      </a:endParaRPr>
                    </a:p>
                  </a:txBody>
                  <a:tcPr marL="92013" marR="92013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400" noProof="0" dirty="0" smtClean="0"/>
                        <a:t>Ответы</a:t>
                      </a:r>
                      <a:r>
                        <a:rPr lang="ru-RU" sz="2400" baseline="0" noProof="0" dirty="0" smtClean="0"/>
                        <a:t> анкеты</a:t>
                      </a:r>
                      <a:endParaRPr lang="ru-RU" sz="2400" b="1" noProof="0" dirty="0">
                        <a:solidFill>
                          <a:schemeClr val="accent4"/>
                        </a:solidFill>
                        <a:latin typeface="+mj-lt"/>
                      </a:endParaRPr>
                    </a:p>
                  </a:txBody>
                  <a:tcPr marL="92013" marR="92013" anchor="ctr"/>
                </a:tc>
                <a:extLst>
                  <a:ext uri="{0D108BD9-81ED-4DB2-BD59-A6C34878D82A}">
                    <a16:rowId xmlns="" xmlns:a16="http://schemas.microsoft.com/office/drawing/2014/main" val="3402420211"/>
                  </a:ext>
                </a:extLst>
              </a:tr>
              <a:tr h="72945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0" kern="1200" noProof="0" dirty="0" smtClean="0"/>
                        <a:t>Пьете ли вы газированную воду? </a:t>
                      </a:r>
                      <a:endParaRPr lang="ru-RU" sz="2000" b="0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/>
                        <a:t>Да</a:t>
                      </a:r>
                      <a:r>
                        <a:rPr lang="ru-RU" sz="1800" kern="1200" baseline="0" noProof="0" dirty="0" smtClean="0"/>
                        <a:t> – 25 из 25 человек</a:t>
                      </a:r>
                      <a:endParaRPr lang="ru-RU" sz="1800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/>
                </a:tc>
                <a:extLst>
                  <a:ext uri="{0D108BD9-81ED-4DB2-BD59-A6C34878D82A}">
                    <a16:rowId xmlns="" xmlns:a16="http://schemas.microsoft.com/office/drawing/2014/main" val="759479917"/>
                  </a:ext>
                </a:extLst>
              </a:tr>
              <a:tr h="72945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0" kern="1200" noProof="0" dirty="0" smtClean="0"/>
                        <a:t>Назовите ваш любимый прохладительный напиток</a:t>
                      </a:r>
                      <a:endParaRPr lang="ru-RU" sz="2000" b="0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i="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Coca</a:t>
                      </a:r>
                      <a:r>
                        <a:rPr lang="en-US" sz="1800" i="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– Cola – 19 </a:t>
                      </a:r>
                      <a:r>
                        <a:rPr lang="ru-RU" sz="1800" i="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 25 человек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800" i="0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Papsi</a:t>
                      </a:r>
                      <a:r>
                        <a:rPr lang="en-US" sz="1800" i="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1800" i="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из 25 человек</a:t>
                      </a:r>
                      <a:endParaRPr lang="ru-RU" sz="1800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/>
                </a:tc>
                <a:extLst>
                  <a:ext uri="{0D108BD9-81ED-4DB2-BD59-A6C34878D82A}">
                    <a16:rowId xmlns="" xmlns:a16="http://schemas.microsoft.com/office/drawing/2014/main" val="3102921562"/>
                  </a:ext>
                </a:extLst>
              </a:tr>
              <a:tr h="72945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0" kern="1200" noProof="0" dirty="0" smtClean="0"/>
                        <a:t>Как часто вы употребляете сладкие газированные напитки? </a:t>
                      </a:r>
                      <a:endParaRPr lang="ru-RU" sz="2000" b="0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/>
                        <a:t>По выходным –  15</a:t>
                      </a:r>
                      <a:r>
                        <a:rPr lang="ru-RU" sz="1800" kern="1200" baseline="0" noProof="0" dirty="0" smtClean="0"/>
                        <a:t> из 25 человек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800" kern="1200" baseline="0" noProof="0" dirty="0" smtClean="0"/>
                        <a:t>Иногда – 10 из 25 человек</a:t>
                      </a:r>
                      <a:endParaRPr lang="ru-RU" sz="1800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/>
                </a:tc>
                <a:extLst>
                  <a:ext uri="{0D108BD9-81ED-4DB2-BD59-A6C34878D82A}">
                    <a16:rowId xmlns="" xmlns:a16="http://schemas.microsoft.com/office/drawing/2014/main" val="1800525708"/>
                  </a:ext>
                </a:extLst>
              </a:tr>
              <a:tr h="72945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0" kern="1200" noProof="0" dirty="0" smtClean="0"/>
                        <a:t>Считаете ли вы газированные напитки вредными для здоровья? </a:t>
                      </a:r>
                      <a:endParaRPr lang="ru-RU" sz="2000" b="0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i="0" kern="1200" noProof="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r>
                        <a:rPr lang="ru-RU" sz="1800" i="0" kern="1200" baseline="0" noProof="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– 10 из 25 человек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800" i="0" kern="1200" baseline="0" noProof="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НЕТ – 15 из 25 человек</a:t>
                      </a:r>
                      <a:endParaRPr lang="ru-RU" sz="1800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/>
                </a:tc>
                <a:extLst>
                  <a:ext uri="{0D108BD9-81ED-4DB2-BD59-A6C34878D82A}">
                    <a16:rowId xmlns="" xmlns:a16="http://schemas.microsoft.com/office/drawing/2014/main" val="3774068911"/>
                  </a:ext>
                </a:extLst>
              </a:tr>
              <a:tr h="72945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0" kern="1200" noProof="0" dirty="0" smtClean="0"/>
                        <a:t>Как часто вы хотели бы употреблять напиток кока-колу?</a:t>
                      </a:r>
                      <a:endParaRPr lang="ru-RU" sz="2000" b="0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/>
                        <a:t>Каждый</a:t>
                      </a:r>
                      <a:r>
                        <a:rPr lang="ru-RU" sz="1800" kern="1200" baseline="0" noProof="0" dirty="0" smtClean="0"/>
                        <a:t> день – 20 из 25 человек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800" i="0" kern="1200" baseline="0" noProof="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Никогда – 5 из 25 человек</a:t>
                      </a:r>
                      <a:endParaRPr lang="ru-RU" sz="1800" i="0" kern="1200" noProof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/>
                </a:tc>
                <a:extLst>
                  <a:ext uri="{0D108BD9-81ED-4DB2-BD59-A6C34878D82A}">
                    <a16:rowId xmlns="" xmlns:a16="http://schemas.microsoft.com/office/drawing/2014/main" val="635263446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37745" y="2282950"/>
            <a:ext cx="3474718" cy="3662874"/>
          </a:xfrm>
        </p:spPr>
        <p:txBody>
          <a:bodyPr rtlCol="0"/>
          <a:lstStyle/>
          <a:p>
            <a:r>
              <a:rPr lang="ru-RU" dirty="0"/>
              <a:t>• хорошо удаляет </a:t>
            </a:r>
            <a:r>
              <a:rPr lang="ru-RU" dirty="0" smtClean="0"/>
              <a:t>ржавчину;</a:t>
            </a:r>
            <a:endParaRPr lang="ru-RU" dirty="0"/>
          </a:p>
          <a:p>
            <a:r>
              <a:rPr lang="ru-RU" dirty="0"/>
              <a:t>• портит зубы, вредно влияет на организм </a:t>
            </a:r>
            <a:r>
              <a:rPr lang="ru-RU" dirty="0" smtClean="0"/>
              <a:t>человека;</a:t>
            </a:r>
            <a:endParaRPr lang="ru-RU" dirty="0"/>
          </a:p>
          <a:p>
            <a:r>
              <a:rPr lang="ru-RU" dirty="0"/>
              <a:t>• растворяет мясные </a:t>
            </a:r>
            <a:r>
              <a:rPr lang="ru-RU" dirty="0" smtClean="0"/>
              <a:t>продукты;</a:t>
            </a:r>
            <a:endParaRPr lang="ru-RU" dirty="0"/>
          </a:p>
          <a:p>
            <a:r>
              <a:rPr lang="ru-RU" dirty="0" smtClean="0"/>
              <a:t>•  </a:t>
            </a:r>
            <a:r>
              <a:rPr lang="ru-RU" dirty="0"/>
              <a:t>заменяет бытовую химию, ею можно очистить </a:t>
            </a:r>
            <a:r>
              <a:rPr lang="ru-RU" dirty="0" smtClean="0"/>
              <a:t>посуду.</a:t>
            </a:r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14062" y="961326"/>
            <a:ext cx="3871390" cy="1091949"/>
          </a:xfrm>
        </p:spPr>
        <p:txBody>
          <a:bodyPr rtlCol="0">
            <a:noAutofit/>
          </a:bodyPr>
          <a:lstStyle/>
          <a:p>
            <a:r>
              <a:rPr lang="ru-RU" sz="2800" dirty="0"/>
              <a:t>«</a:t>
            </a:r>
            <a:r>
              <a:rPr lang="ru-RU" sz="2800" dirty="0" smtClean="0"/>
              <a:t>Кока-Кола</a:t>
            </a:r>
            <a:r>
              <a:rPr lang="ru-RU" sz="2800" dirty="0"/>
              <a:t>»:</a:t>
            </a:r>
          </a:p>
        </p:txBody>
      </p:sp>
      <p:grpSp>
        <p:nvGrpSpPr>
          <p:cNvPr id="13" name="Группа 12"/>
          <p:cNvGrpSpPr/>
          <p:nvPr/>
        </p:nvGrpSpPr>
        <p:grpSpPr>
          <a:xfrm rot="21161177">
            <a:off x="4000717" y="-3077"/>
            <a:ext cx="7199751" cy="4988787"/>
            <a:chOff x="1921633" y="134367"/>
            <a:chExt cx="8572500" cy="6667500"/>
          </a:xfrm>
        </p:grpSpPr>
        <p:pic>
          <p:nvPicPr>
            <p:cNvPr id="1026" name="Picture 2" descr="https://img2.freepng.ru/20180315/pxq/kisspng-symbol-lawyer-justice-clip-art-free-legal-pictures-5aaaa7be04cf13.497488031521133502019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1633" y="134367"/>
              <a:ext cx="8572500" cy="666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44056" y1="22872" x2="44056" y2="22872"/>
                          <a14:backgroundMark x1="19516" y1="12793" x2="19516" y2="12793"/>
                          <a14:backgroundMark x1="77053" y1="16337" x2="77053" y2="16337"/>
                          <a14:backgroundMark x1="79626" y1="31569" x2="79626" y2="31569"/>
                          <a14:backgroundMark x1="78217" y1="25909" x2="78217" y2="25909"/>
                          <a14:backgroundMark x1="83395" y1="51035" x2="83395" y2="51035"/>
                          <a14:backgroundMark x1="81281" y1="47170" x2="81281" y2="47170"/>
                          <a14:backgroundMark x1="44271" y1="97193" x2="44271" y2="97193"/>
                          <a14:backgroundMark x1="47580" y1="96503" x2="47580" y2="96503"/>
                          <a14:backgroundMark x1="47580" y1="96503" x2="47580" y2="96503"/>
                          <a14:backgroundMark x1="44761" y1="95766" x2="44056" y2="96134"/>
                          <a14:backgroundMark x1="41207" y1="97193" x2="41207" y2="97193"/>
                          <a14:backgroundMark x1="39553" y1="97193" x2="39553" y2="97193"/>
                          <a14:backgroundMark x1="65962" y1="17902" x2="69271" y2="32075"/>
                        </a14:backgroundRemoval>
                      </a14:imgEffect>
                    </a14:imgLayer>
                  </a14:imgProps>
                </a:ext>
              </a:extLst>
            </a:blip>
            <a:srcRect l="30282" r="29175"/>
            <a:stretch/>
          </p:blipFill>
          <p:spPr>
            <a:xfrm>
              <a:off x="5330458" y="1677867"/>
              <a:ext cx="2821485" cy="463308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 rot="21118318">
            <a:off x="8861993" y="1956690"/>
            <a:ext cx="145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«+»</a:t>
            </a:r>
            <a:endParaRPr lang="ru-RU" sz="5400" b="1" dirty="0"/>
          </a:p>
        </p:txBody>
      </p:sp>
      <p:sp>
        <p:nvSpPr>
          <p:cNvPr id="18" name="TextBox 17"/>
          <p:cNvSpPr txBox="1"/>
          <p:nvPr/>
        </p:nvSpPr>
        <p:spPr>
          <a:xfrm rot="21067872">
            <a:off x="5186374" y="2515101"/>
            <a:ext cx="145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«-»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954" y="5837750"/>
            <a:ext cx="3968496" cy="832104"/>
          </a:xfrm>
        </p:spPr>
        <p:txBody>
          <a:bodyPr rtlCol="0">
            <a:noAutofit/>
          </a:bodyPr>
          <a:lstStyle/>
          <a:p>
            <a:r>
              <a:rPr lang="ru-RU" sz="3200" dirty="0"/>
              <a:t>Эксперимент № </a:t>
            </a:r>
            <a:r>
              <a:rPr lang="ru-RU" sz="3200" dirty="0" smtClean="0"/>
              <a:t>1</a:t>
            </a: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t>6</a:t>
            </a:fld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823338" y="339704"/>
            <a:ext cx="10604740" cy="5215708"/>
            <a:chOff x="1743457" y="420470"/>
            <a:chExt cx="10762113" cy="512524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4"/>
            <a:stretch/>
          </p:blipFill>
          <p:spPr>
            <a:xfrm rot="16200000">
              <a:off x="8183985" y="1223916"/>
              <a:ext cx="5125032" cy="3518139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38" r="13166" b="4885"/>
            <a:stretch/>
          </p:blipFill>
          <p:spPr>
            <a:xfrm rot="16200000" flipV="1">
              <a:off x="949397" y="1214530"/>
              <a:ext cx="5123384" cy="3535263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" t="-491" r="12169" b="7314"/>
            <a:stretch/>
          </p:blipFill>
          <p:spPr>
            <a:xfrm rot="16200000">
              <a:off x="4543475" y="1165126"/>
              <a:ext cx="5115832" cy="3645339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029" y="5712334"/>
            <a:ext cx="3968496" cy="832104"/>
          </a:xfrm>
        </p:spPr>
        <p:txBody>
          <a:bodyPr rtlCol="0">
            <a:noAutofit/>
          </a:bodyPr>
          <a:lstStyle/>
          <a:p>
            <a:r>
              <a:rPr lang="ru-RU" sz="3200" dirty="0"/>
              <a:t>Эксперимент № 2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t>7</a:t>
            </a:fld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643974" y="272836"/>
            <a:ext cx="10932675" cy="5161805"/>
            <a:chOff x="1006284" y="621099"/>
            <a:chExt cx="9357128" cy="43045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37" r="27516"/>
            <a:stretch/>
          </p:blipFill>
          <p:spPr>
            <a:xfrm>
              <a:off x="1006284" y="621101"/>
              <a:ext cx="3237911" cy="4304581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" r="6504"/>
            <a:stretch/>
          </p:blipFill>
          <p:spPr>
            <a:xfrm rot="16200000">
              <a:off x="3705047" y="1160251"/>
              <a:ext cx="4304580" cy="3226280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4" t="6981" r="9793" b="7477"/>
            <a:stretch/>
          </p:blipFill>
          <p:spPr>
            <a:xfrm rot="16200000">
              <a:off x="6781131" y="1343397"/>
              <a:ext cx="4304579" cy="2859983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3392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288" y="5712334"/>
            <a:ext cx="3968496" cy="832104"/>
          </a:xfrm>
        </p:spPr>
        <p:txBody>
          <a:bodyPr rtlCol="0">
            <a:noAutofit/>
          </a:bodyPr>
          <a:lstStyle/>
          <a:p>
            <a:r>
              <a:rPr lang="ru-RU" sz="3200" dirty="0"/>
              <a:t>Эксперимент № </a:t>
            </a:r>
            <a:r>
              <a:rPr lang="ru-RU" sz="3200" dirty="0" smtClean="0"/>
              <a:t>3</a:t>
            </a: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t>8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717224" y="669699"/>
            <a:ext cx="8712624" cy="4713670"/>
            <a:chOff x="1532585" y="682578"/>
            <a:chExt cx="8712624" cy="471367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5" t="3423" r="16446"/>
            <a:stretch/>
          </p:blipFill>
          <p:spPr>
            <a:xfrm rot="16200000">
              <a:off x="1436912" y="778253"/>
              <a:ext cx="4713668" cy="45223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0" t="5547" r="22063" b="15057"/>
            <a:stretch/>
          </p:blipFill>
          <p:spPr>
            <a:xfrm rot="16200000">
              <a:off x="5802538" y="953576"/>
              <a:ext cx="4713669" cy="4171673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3869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861" y="5529772"/>
            <a:ext cx="3968496" cy="832104"/>
          </a:xfrm>
        </p:spPr>
        <p:txBody>
          <a:bodyPr rtlCol="0">
            <a:noAutofit/>
          </a:bodyPr>
          <a:lstStyle/>
          <a:p>
            <a:r>
              <a:rPr lang="ru-RU" sz="3200" dirty="0"/>
              <a:t>Эксперимент № 4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t>9</a:t>
            </a:fld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382027" y="552080"/>
            <a:ext cx="11307176" cy="4658271"/>
            <a:chOff x="362308" y="276036"/>
            <a:chExt cx="11307176" cy="465827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06" r="29468"/>
            <a:stretch/>
          </p:blipFill>
          <p:spPr>
            <a:xfrm>
              <a:off x="362308" y="276039"/>
              <a:ext cx="3761117" cy="4658268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2" r="20125"/>
            <a:stretch/>
          </p:blipFill>
          <p:spPr>
            <a:xfrm>
              <a:off x="7718586" y="276036"/>
              <a:ext cx="3950898" cy="4658271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6" t="8767" r="8008"/>
            <a:stretch/>
          </p:blipFill>
          <p:spPr>
            <a:xfrm rot="16200000">
              <a:off x="3591870" y="807591"/>
              <a:ext cx="4658271" cy="3595161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7720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490_TF66931380" id="{DC75C98B-783C-4255-87B5-0120853E11B3}" vid="{F1DCB6F4-F218-4B29-83D3-19569F209179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E4DFFA-4044-499B-B253-CECDC4E80F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F2E390-9EA7-455D-AC1E-A444746248A2}">
  <ds:schemaRefs>
    <ds:schemaRef ds:uri="71af3243-3dd4-4a8d-8c0d-dd76da1f02a5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3EDE487-EF5C-4E3A-89EA-C4A4C06AD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начальной школы</Template>
  <TotalTime>0</TotalTime>
  <Words>240</Words>
  <Application>Microsoft Office PowerPoint</Application>
  <PresentationFormat>Широкоэкранный</PresentationFormat>
  <Paragraphs>61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Comic Sans MS</vt:lpstr>
      <vt:lpstr>Franklin Gothic Book</vt:lpstr>
      <vt:lpstr>Тема Office</vt:lpstr>
      <vt:lpstr>«Кока-Кола – вред или польза» </vt:lpstr>
      <vt:lpstr>Цель исследования: </vt:lpstr>
      <vt:lpstr>Задачи исследования: </vt:lpstr>
      <vt:lpstr>Анкета</vt:lpstr>
      <vt:lpstr>«Кока-Кола»:</vt:lpstr>
      <vt:lpstr>Эксперимент № 1</vt:lpstr>
      <vt:lpstr>Эксперимент № 2</vt:lpstr>
      <vt:lpstr>Эксперимент № 3</vt:lpstr>
      <vt:lpstr>Эксперимент № 4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2021-02-16T16:55:41Z</dcterms:created>
  <dcterms:modified xsi:type="dcterms:W3CDTF">2021-02-23T16:20:50Z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